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83" r:id="rId4"/>
    <p:sldId id="285" r:id="rId5"/>
    <p:sldId id="286" r:id="rId6"/>
    <p:sldId id="287" r:id="rId7"/>
    <p:sldId id="281" r:id="rId8"/>
    <p:sldId id="284" r:id="rId9"/>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F81"/>
    <a:srgbClr val="1591D0"/>
    <a:srgbClr val="A6D8DD"/>
    <a:srgbClr val="4E5156"/>
    <a:srgbClr val="F2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395" autoAdjust="0"/>
    <p:restoredTop sz="94660"/>
  </p:normalViewPr>
  <p:slideViewPr>
    <p:cSldViewPr snapToGrid="0">
      <p:cViewPr varScale="1">
        <p:scale>
          <a:sx n="87" d="100"/>
          <a:sy n="87" d="100"/>
        </p:scale>
        <p:origin x="282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C35053-AEA4-4E64-BC25-33B8E70D7F11}" type="datetimeFigureOut">
              <a:rPr lang="en-ID" smtClean="0"/>
              <a:t>26/07/2024</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ABDA8981-FF7B-473C-831A-7E2407127C20}" type="slidenum">
              <a:rPr lang="en-ID" smtClean="0"/>
              <a:t>‹#›</a:t>
            </a:fld>
            <a:endParaRPr lang="en-I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C35053-AEA4-4E64-BC25-33B8E70D7F11}" type="datetimeFigureOut">
              <a:rPr lang="en-ID" smtClean="0"/>
              <a:t>26/07/2024</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ABDA8981-FF7B-473C-831A-7E2407127C20}" type="slidenum">
              <a:rPr lang="en-ID" smtClean="0"/>
              <a:t>‹#›</a:t>
            </a:fld>
            <a:endParaRPr lang="en-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C35053-AEA4-4E64-BC25-33B8E70D7F11}" type="datetimeFigureOut">
              <a:rPr lang="en-ID" smtClean="0"/>
              <a:t>26/07/2024</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ABDA8981-FF7B-473C-831A-7E2407127C20}" type="slidenum">
              <a:rPr lang="en-ID" smtClean="0"/>
              <a:t>‹#›</a:t>
            </a:fld>
            <a:endParaRPr lang="en-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C35053-AEA4-4E64-BC25-33B8E70D7F11}" type="datetimeFigureOut">
              <a:rPr lang="en-ID" smtClean="0"/>
              <a:t>26/07/2024</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ABDA8981-FF7B-473C-831A-7E2407127C20}" type="slidenum">
              <a:rPr lang="en-ID" smtClean="0"/>
              <a:t>‹#›</a:t>
            </a:fld>
            <a:endParaRPr lang="en-I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35053-AEA4-4E64-BC25-33B8E70D7F11}" type="datetimeFigureOut">
              <a:rPr lang="en-ID" smtClean="0"/>
              <a:t>26/07/2024</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ABDA8981-FF7B-473C-831A-7E2407127C20}" type="slidenum">
              <a:rPr lang="en-ID" smtClean="0"/>
              <a:t>‹#›</a:t>
            </a:fld>
            <a:endParaRPr lang="en-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C35053-AEA4-4E64-BC25-33B8E70D7F11}" type="datetimeFigureOut">
              <a:rPr lang="en-ID" smtClean="0"/>
              <a:t>26/07/2024</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ABDA8981-FF7B-473C-831A-7E2407127C20}" type="slidenum">
              <a:rPr lang="en-ID" smtClean="0"/>
              <a:t>‹#›</a:t>
            </a:fld>
            <a:endParaRPr lang="en-I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C35053-AEA4-4E64-BC25-33B8E70D7F11}" type="datetimeFigureOut">
              <a:rPr lang="en-ID" smtClean="0"/>
              <a:t>26/07/2024</a:t>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ABDA8981-FF7B-473C-831A-7E2407127C20}" type="slidenum">
              <a:rPr lang="en-ID" smtClean="0"/>
              <a:t>‹#›</a:t>
            </a:fld>
            <a:endParaRPr lang="en-I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C35053-AEA4-4E64-BC25-33B8E70D7F11}" type="datetimeFigureOut">
              <a:rPr lang="en-ID" smtClean="0"/>
              <a:t>26/07/2024</a:t>
            </a:fld>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ABDA8981-FF7B-473C-831A-7E2407127C20}" type="slidenum">
              <a:rPr lang="en-ID" smtClean="0"/>
              <a:t>‹#›</a:t>
            </a:fld>
            <a:endParaRPr lang="en-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35053-AEA4-4E64-BC25-33B8E70D7F11}" type="datetimeFigureOut">
              <a:rPr lang="en-ID" smtClean="0"/>
              <a:t>26/07/2024</a:t>
            </a:fld>
            <a:endParaRPr lang="en-ID"/>
          </a:p>
        </p:txBody>
      </p:sp>
      <p:sp>
        <p:nvSpPr>
          <p:cNvPr id="3" name="Footer Placeholder 2"/>
          <p:cNvSpPr>
            <a:spLocks noGrp="1"/>
          </p:cNvSpPr>
          <p:nvPr>
            <p:ph type="ftr" sz="quarter" idx="11"/>
          </p:nvPr>
        </p:nvSpPr>
        <p:spPr/>
        <p:txBody>
          <a:bodyPr/>
          <a:lstStyle/>
          <a:p>
            <a:endParaRPr lang="en-ID"/>
          </a:p>
        </p:txBody>
      </p:sp>
      <p:sp>
        <p:nvSpPr>
          <p:cNvPr id="4" name="Slide Number Placeholder 3"/>
          <p:cNvSpPr>
            <a:spLocks noGrp="1"/>
          </p:cNvSpPr>
          <p:nvPr>
            <p:ph type="sldNum" sz="quarter" idx="12"/>
          </p:nvPr>
        </p:nvSpPr>
        <p:spPr/>
        <p:txBody>
          <a:bodyPr/>
          <a:lstStyle/>
          <a:p>
            <a:fld id="{ABDA8981-FF7B-473C-831A-7E2407127C20}" type="slidenum">
              <a:rPr lang="en-ID" smtClean="0"/>
              <a:t>‹#›</a:t>
            </a:fld>
            <a:endParaRPr lang="en-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BC35053-AEA4-4E64-BC25-33B8E70D7F11}" type="datetimeFigureOut">
              <a:rPr lang="en-ID" smtClean="0"/>
              <a:t>26/07/2024</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ABDA8981-FF7B-473C-831A-7E2407127C20}" type="slidenum">
              <a:rPr lang="en-ID" smtClean="0"/>
              <a:t>‹#›</a:t>
            </a:fld>
            <a:endParaRPr lang="en-I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BC35053-AEA4-4E64-BC25-33B8E70D7F11}" type="datetimeFigureOut">
              <a:rPr lang="en-ID" smtClean="0"/>
              <a:t>26/07/2024</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ABDA8981-FF7B-473C-831A-7E2407127C20}" type="slidenum">
              <a:rPr lang="en-ID" smtClean="0"/>
              <a:t>‹#›</a:t>
            </a:fld>
            <a:endParaRPr lang="en-ID"/>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0BC35053-AEA4-4E64-BC25-33B8E70D7F11}" type="datetimeFigureOut">
              <a:rPr lang="en-ID" smtClean="0"/>
              <a:t>26/07/2024</a:t>
            </a:fld>
            <a:endParaRPr lang="en-ID"/>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ABDA8981-FF7B-473C-831A-7E2407127C20}" type="slidenum">
              <a:rPr lang="en-ID" smtClean="0"/>
              <a:t>‹#›</a:t>
            </a:fld>
            <a:endParaRPr lang="en-I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3.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hyperlink" Target="http://www.bearanalytics.com/" TargetMode="External"/><Relationship Id="rId3" Type="http://schemas.microsoft.com/office/2007/relationships/hdphoto" Target="../media/hdphoto1.wdp"/><Relationship Id="rId7"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hyperlink" Target="mailto:stevej@directhitmarketing.com" TargetMode="External"/><Relationship Id="rId5" Type="http://schemas.openxmlformats.org/officeDocument/2006/relationships/hyperlink" Target="mailto:joe@bearanalytics.com" TargetMode="External"/><Relationship Id="rId10" Type="http://schemas.openxmlformats.org/officeDocument/2006/relationships/image" Target="../media/image4.png"/><Relationship Id="rId4" Type="http://schemas.openxmlformats.org/officeDocument/2006/relationships/image" Target="../media/image13.jp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064265"/>
            <a:ext cx="6858000" cy="6079735"/>
          </a:xfrm>
          <a:prstGeom prst="rect">
            <a:avLst/>
          </a:prstGeom>
          <a:solidFill>
            <a:srgbClr val="1B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7" name="Rectangle 6"/>
          <p:cNvSpPr/>
          <p:nvPr/>
        </p:nvSpPr>
        <p:spPr>
          <a:xfrm>
            <a:off x="0" y="2924565"/>
            <a:ext cx="6858000" cy="141402"/>
          </a:xfrm>
          <a:prstGeom prst="rect">
            <a:avLst/>
          </a:prstGeom>
          <a:solidFill>
            <a:srgbClr val="A6D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41395" r="7274"/>
          <a:stretch>
            <a:fillRect/>
          </a:stretch>
        </p:blipFill>
        <p:spPr>
          <a:xfrm rot="10800000">
            <a:off x="0" y="6705648"/>
            <a:ext cx="6858000" cy="2438352"/>
          </a:xfrm>
          <a:prstGeom prst="rect">
            <a:avLst/>
          </a:prstGeom>
        </p:spPr>
      </p:pic>
      <p:sp>
        <p:nvSpPr>
          <p:cNvPr id="2" name="Title 1"/>
          <p:cNvSpPr>
            <a:spLocks noGrp="1"/>
          </p:cNvSpPr>
          <p:nvPr>
            <p:ph type="ctrTitle"/>
          </p:nvPr>
        </p:nvSpPr>
        <p:spPr/>
        <p:txBody>
          <a:bodyPr/>
          <a:lstStyle/>
          <a:p>
            <a:r>
              <a:rPr lang="en-US" dirty="0"/>
              <a:t> </a:t>
            </a:r>
            <a:endParaRPr lang="en-ID" dirty="0"/>
          </a:p>
        </p:txBody>
      </p:sp>
      <p:sp>
        <p:nvSpPr>
          <p:cNvPr id="9" name="TextBox 8"/>
          <p:cNvSpPr txBox="1"/>
          <p:nvPr/>
        </p:nvSpPr>
        <p:spPr>
          <a:xfrm>
            <a:off x="294550" y="616011"/>
            <a:ext cx="4904035" cy="307777"/>
          </a:xfrm>
          <a:prstGeom prst="rect">
            <a:avLst/>
          </a:prstGeom>
          <a:noFill/>
        </p:spPr>
        <p:txBody>
          <a:bodyPr wrap="none" rtlCol="0">
            <a:spAutoFit/>
          </a:bodyPr>
          <a:lstStyle/>
          <a:p>
            <a:r>
              <a:rPr lang="en-US" sz="1400" dirty="0">
                <a:solidFill>
                  <a:srgbClr val="1B4F81"/>
                </a:solidFill>
                <a:latin typeface="Inter" panose="02000503000000020004" pitchFamily="2" charset="0"/>
                <a:ea typeface="Inter" panose="02000503000000020004" pitchFamily="2" charset="0"/>
              </a:rPr>
              <a:t>Data Tracking for Tradeshow and Event Marketing Content Series</a:t>
            </a:r>
            <a:endParaRPr lang="en-ID" sz="1400" dirty="0">
              <a:solidFill>
                <a:srgbClr val="1B4F81"/>
              </a:solidFill>
              <a:latin typeface="Inter" panose="02000503000000020004" pitchFamily="2" charset="0"/>
              <a:ea typeface="Inter" panose="02000503000000020004" pitchFamily="2" charset="0"/>
            </a:endParaRPr>
          </a:p>
        </p:txBody>
      </p:sp>
      <p:sp>
        <p:nvSpPr>
          <p:cNvPr id="10" name="TextBox 9"/>
          <p:cNvSpPr txBox="1"/>
          <p:nvPr/>
        </p:nvSpPr>
        <p:spPr>
          <a:xfrm>
            <a:off x="294549" y="939004"/>
            <a:ext cx="6224783" cy="1615827"/>
          </a:xfrm>
          <a:prstGeom prst="rect">
            <a:avLst/>
          </a:prstGeom>
          <a:noFill/>
        </p:spPr>
        <p:txBody>
          <a:bodyPr wrap="square" rtlCol="0" anchor="t">
            <a:spAutoFit/>
          </a:bodyPr>
          <a:lstStyle/>
          <a:p>
            <a:r>
              <a:rPr lang="en-US" sz="3300" b="1" dirty="0">
                <a:solidFill>
                  <a:srgbClr val="1B4F81"/>
                </a:solidFill>
                <a:latin typeface="Inter Bold" panose="02000503000000020004" charset="0"/>
                <a:ea typeface="Inter" panose="02000503000000020004" pitchFamily="2" charset="0"/>
                <a:cs typeface="Inter Bold" panose="02000503000000020004" charset="0"/>
              </a:rPr>
              <a:t>Assessing and Connecting the Right Data to Grow Your Attendance</a:t>
            </a:r>
            <a:endParaRPr lang="en-ID" sz="3300" b="1" dirty="0">
              <a:solidFill>
                <a:srgbClr val="1B4F81"/>
              </a:solidFill>
              <a:latin typeface="Inter Bold" panose="02000503000000020004" charset="0"/>
              <a:ea typeface="Inter" panose="02000503000000020004" pitchFamily="2" charset="0"/>
              <a:cs typeface="Inter Bold" panose="02000503000000020004" charset="0"/>
            </a:endParaRPr>
          </a:p>
        </p:txBody>
      </p:sp>
      <p:sp>
        <p:nvSpPr>
          <p:cNvPr id="11" name="TextBox 10"/>
          <p:cNvSpPr txBox="1"/>
          <p:nvPr/>
        </p:nvSpPr>
        <p:spPr>
          <a:xfrm>
            <a:off x="294550" y="4022375"/>
            <a:ext cx="1401445" cy="252730"/>
          </a:xfrm>
          <a:prstGeom prst="rect">
            <a:avLst/>
          </a:prstGeom>
          <a:noFill/>
        </p:spPr>
        <p:txBody>
          <a:bodyPr wrap="none" rtlCol="0">
            <a:spAutoFit/>
          </a:bodyPr>
          <a:lstStyle/>
          <a:p>
            <a:r>
              <a:rPr lang="en-US" sz="1050" b="1" dirty="0">
                <a:solidFill>
                  <a:schemeClr val="bg1"/>
                </a:solidFill>
                <a:latin typeface="Inter Bold" panose="02000503000000020004" charset="0"/>
                <a:ea typeface="Inter" panose="02000503000000020004" pitchFamily="2" charset="0"/>
                <a:cs typeface="Inter Bold" panose="02000503000000020004" charset="0"/>
              </a:rPr>
              <a:t>CO-AUTHORED BY</a:t>
            </a:r>
            <a:endParaRPr lang="en-ID" sz="1050" b="1" dirty="0">
              <a:solidFill>
                <a:schemeClr val="bg1"/>
              </a:solidFill>
              <a:latin typeface="Inter Bold" panose="02000503000000020004" charset="0"/>
              <a:ea typeface="Inter" panose="02000503000000020004" pitchFamily="2" charset="0"/>
              <a:cs typeface="Inter Bold" panose="02000503000000020004" charset="0"/>
            </a:endParaRPr>
          </a:p>
        </p:txBody>
      </p:sp>
      <p:cxnSp>
        <p:nvCxnSpPr>
          <p:cNvPr id="13" name="Straight Connector 12"/>
          <p:cNvCxnSpPr/>
          <p:nvPr/>
        </p:nvCxnSpPr>
        <p:spPr>
          <a:xfrm>
            <a:off x="381000" y="4421188"/>
            <a:ext cx="694267" cy="0"/>
          </a:xfrm>
          <a:prstGeom prst="line">
            <a:avLst/>
          </a:prstGeom>
          <a:ln w="12700">
            <a:solidFill>
              <a:srgbClr val="A6D8DD"/>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94550" y="5013326"/>
            <a:ext cx="3305900" cy="460375"/>
          </a:xfrm>
          <a:prstGeom prst="rect">
            <a:avLst/>
          </a:prstGeom>
          <a:noFill/>
        </p:spPr>
        <p:txBody>
          <a:bodyPr wrap="square" rtlCol="0">
            <a:spAutoFit/>
          </a:bodyPr>
          <a:lstStyle/>
          <a:p>
            <a:r>
              <a:rPr lang="en-US" sz="2400" b="1" dirty="0">
                <a:solidFill>
                  <a:srgbClr val="A6D8DD"/>
                </a:solidFill>
                <a:latin typeface="Inter Bold" panose="02000503000000020004" charset="0"/>
                <a:ea typeface="Inter" panose="02000503000000020004" pitchFamily="2" charset="0"/>
                <a:cs typeface="Inter Bold" panose="02000503000000020004" charset="0"/>
              </a:rPr>
              <a:t>JOE COLANGELO</a:t>
            </a:r>
            <a:endParaRPr lang="en-ID" sz="2400" b="1" dirty="0">
              <a:solidFill>
                <a:srgbClr val="A6D8DD"/>
              </a:solidFill>
              <a:latin typeface="Inter Bold" panose="02000503000000020004" charset="0"/>
              <a:ea typeface="Inter" panose="02000503000000020004" pitchFamily="2" charset="0"/>
              <a:cs typeface="Inter Bold" panose="02000503000000020004" charset="0"/>
            </a:endParaRPr>
          </a:p>
        </p:txBody>
      </p:sp>
      <p:sp>
        <p:nvSpPr>
          <p:cNvPr id="15" name="TextBox 14"/>
          <p:cNvSpPr txBox="1"/>
          <p:nvPr/>
        </p:nvSpPr>
        <p:spPr>
          <a:xfrm>
            <a:off x="294550" y="5443868"/>
            <a:ext cx="3305900" cy="307777"/>
          </a:xfrm>
          <a:prstGeom prst="rect">
            <a:avLst/>
          </a:prstGeom>
          <a:noFill/>
        </p:spPr>
        <p:txBody>
          <a:bodyPr wrap="square" rtlCol="0">
            <a:spAutoFit/>
          </a:bodyPr>
          <a:lstStyle/>
          <a:p>
            <a:r>
              <a:rPr lang="en-US" sz="1400" dirty="0">
                <a:solidFill>
                  <a:schemeClr val="bg1"/>
                </a:solidFill>
                <a:latin typeface="Inter" panose="02000503000000020004" pitchFamily="2" charset="0"/>
                <a:ea typeface="Inter" panose="02000503000000020004" pitchFamily="2" charset="0"/>
              </a:rPr>
              <a:t>BEAR ANALYTICS</a:t>
            </a:r>
            <a:endParaRPr lang="en-ID" sz="1400" dirty="0">
              <a:solidFill>
                <a:schemeClr val="bg1"/>
              </a:solidFill>
              <a:latin typeface="Inter" panose="02000503000000020004" pitchFamily="2" charset="0"/>
              <a:ea typeface="Inter" panose="02000503000000020004" pitchFamily="2" charset="0"/>
            </a:endParaRPr>
          </a:p>
        </p:txBody>
      </p:sp>
      <p:sp>
        <p:nvSpPr>
          <p:cNvPr id="16" name="TextBox 15"/>
          <p:cNvSpPr txBox="1"/>
          <p:nvPr/>
        </p:nvSpPr>
        <p:spPr>
          <a:xfrm>
            <a:off x="269150" y="6141386"/>
            <a:ext cx="3305900" cy="460375"/>
          </a:xfrm>
          <a:prstGeom prst="rect">
            <a:avLst/>
          </a:prstGeom>
          <a:noFill/>
        </p:spPr>
        <p:txBody>
          <a:bodyPr wrap="square" rtlCol="0">
            <a:spAutoFit/>
          </a:bodyPr>
          <a:lstStyle/>
          <a:p>
            <a:r>
              <a:rPr lang="en-US" sz="2400" b="1" dirty="0">
                <a:solidFill>
                  <a:srgbClr val="A6D8DD"/>
                </a:solidFill>
                <a:latin typeface="Inter Bold" panose="02000503000000020004" charset="0"/>
                <a:ea typeface="Inter" panose="02000503000000020004" pitchFamily="2" charset="0"/>
                <a:cs typeface="Inter Bold" panose="02000503000000020004" charset="0"/>
              </a:rPr>
              <a:t>STEVE JUEDES</a:t>
            </a:r>
            <a:endParaRPr lang="en-ID" sz="2400" b="1" dirty="0">
              <a:solidFill>
                <a:srgbClr val="A6D8DD"/>
              </a:solidFill>
              <a:latin typeface="Inter Bold" panose="02000503000000020004" charset="0"/>
              <a:ea typeface="Inter" panose="02000503000000020004" pitchFamily="2" charset="0"/>
              <a:cs typeface="Inter Bold" panose="02000503000000020004" charset="0"/>
            </a:endParaRPr>
          </a:p>
        </p:txBody>
      </p:sp>
      <p:sp>
        <p:nvSpPr>
          <p:cNvPr id="17" name="TextBox 16"/>
          <p:cNvSpPr txBox="1"/>
          <p:nvPr/>
        </p:nvSpPr>
        <p:spPr>
          <a:xfrm>
            <a:off x="269150" y="6571928"/>
            <a:ext cx="3305900" cy="307777"/>
          </a:xfrm>
          <a:prstGeom prst="rect">
            <a:avLst/>
          </a:prstGeom>
          <a:noFill/>
        </p:spPr>
        <p:txBody>
          <a:bodyPr wrap="square" rtlCol="0">
            <a:spAutoFit/>
          </a:bodyPr>
          <a:lstStyle/>
          <a:p>
            <a:r>
              <a:rPr lang="en-US" sz="1400" dirty="0">
                <a:solidFill>
                  <a:schemeClr val="bg1"/>
                </a:solidFill>
                <a:latin typeface="Inter" panose="02000503000000020004" pitchFamily="2" charset="0"/>
                <a:ea typeface="Inter" panose="02000503000000020004" pitchFamily="2" charset="0"/>
              </a:rPr>
              <a:t>DIRECT HIT MARKETING</a:t>
            </a:r>
            <a:endParaRPr lang="en-ID" sz="1400" dirty="0">
              <a:solidFill>
                <a:schemeClr val="bg1"/>
              </a:solidFill>
              <a:latin typeface="Inter" panose="02000503000000020004" pitchFamily="2" charset="0"/>
              <a:ea typeface="Inter" panose="02000503000000020004" pitchFamily="2" charset="0"/>
            </a:endParaRPr>
          </a:p>
        </p:txBody>
      </p:sp>
      <p:sp>
        <p:nvSpPr>
          <p:cNvPr id="20" name="TextBox 19"/>
          <p:cNvSpPr txBox="1"/>
          <p:nvPr/>
        </p:nvSpPr>
        <p:spPr>
          <a:xfrm>
            <a:off x="269150" y="8092179"/>
            <a:ext cx="1365250" cy="400110"/>
          </a:xfrm>
          <a:prstGeom prst="rect">
            <a:avLst/>
          </a:prstGeom>
          <a:noFill/>
        </p:spPr>
        <p:txBody>
          <a:bodyPr wrap="square" rtlCol="0">
            <a:spAutoFit/>
          </a:bodyPr>
          <a:lstStyle/>
          <a:p>
            <a:r>
              <a:rPr lang="en-US" sz="2000" b="1" dirty="0">
                <a:solidFill>
                  <a:srgbClr val="A6D8DD"/>
                </a:solidFill>
                <a:latin typeface="Inter Medium" panose="02000503000000020004" pitchFamily="2" charset="0"/>
                <a:ea typeface="Inter" panose="02000503000000020004" pitchFamily="2" charset="0"/>
              </a:rPr>
              <a:t>PART 4</a:t>
            </a:r>
            <a:endParaRPr lang="en-ID" sz="2000" b="1" dirty="0">
              <a:solidFill>
                <a:srgbClr val="A6D8DD"/>
              </a:solidFill>
              <a:latin typeface="Inter Medium" panose="02000503000000020004" pitchFamily="2" charset="0"/>
              <a:ea typeface="Inter" panose="02000503000000020004" pitchFamily="2" charset="0"/>
            </a:endParaRPr>
          </a:p>
        </p:txBody>
      </p:sp>
      <p:sp>
        <p:nvSpPr>
          <p:cNvPr id="21" name="TextBox 20"/>
          <p:cNvSpPr txBox="1"/>
          <p:nvPr/>
        </p:nvSpPr>
        <p:spPr>
          <a:xfrm>
            <a:off x="269150" y="8412157"/>
            <a:ext cx="1954742" cy="338554"/>
          </a:xfrm>
          <a:prstGeom prst="rect">
            <a:avLst/>
          </a:prstGeom>
          <a:noFill/>
        </p:spPr>
        <p:txBody>
          <a:bodyPr wrap="square" rtlCol="0">
            <a:spAutoFit/>
          </a:bodyPr>
          <a:lstStyle/>
          <a:p>
            <a:r>
              <a:rPr lang="en-US" sz="1600" dirty="0">
                <a:solidFill>
                  <a:schemeClr val="bg1"/>
                </a:solidFill>
                <a:latin typeface="Inter" panose="02000503000000020004" pitchFamily="2" charset="0"/>
                <a:ea typeface="Inter" panose="02000503000000020004" pitchFamily="2" charset="0"/>
              </a:rPr>
              <a:t>July 2024</a:t>
            </a:r>
            <a:endParaRPr lang="en-ID" sz="1600" dirty="0">
              <a:solidFill>
                <a:schemeClr val="bg1"/>
              </a:solidFill>
              <a:latin typeface="Inter" panose="02000503000000020004" pitchFamily="2" charset="0"/>
              <a:ea typeface="Inter" panose="02000503000000020004" pitchFamily="2" charset="0"/>
            </a:endParaRPr>
          </a:p>
        </p:txBody>
      </p:sp>
      <p:pic>
        <p:nvPicPr>
          <p:cNvPr id="12" name="Picture 11" descr="A group of people on an escalator&#10;&#10;Description automatically generated">
            <a:extLst>
              <a:ext uri="{FF2B5EF4-FFF2-40B4-BE49-F238E27FC236}">
                <a16:creationId xmlns:a16="http://schemas.microsoft.com/office/drawing/2014/main" id="{41344208-A98E-4843-B241-5E47BB3DAF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37" r="14416" b="1095"/>
          <a:stretch/>
        </p:blipFill>
        <p:spPr>
          <a:xfrm>
            <a:off x="3466465" y="3064510"/>
            <a:ext cx="3419475" cy="6079490"/>
          </a:xfrm>
          <a:prstGeom prst="rect">
            <a:avLst/>
          </a:prstGeom>
          <a:solidFill>
            <a:srgbClr val="A6D8DD">
              <a:alpha val="34902"/>
            </a:srgbClr>
          </a:solidFill>
          <a:ln>
            <a:noFill/>
          </a:ln>
        </p:spPr>
      </p:pic>
      <p:sp>
        <p:nvSpPr>
          <p:cNvPr id="19" name="Rectangle 18">
            <a:extLst>
              <a:ext uri="{FF2B5EF4-FFF2-40B4-BE49-F238E27FC236}">
                <a16:creationId xmlns:a16="http://schemas.microsoft.com/office/drawing/2014/main" id="{4D7B799E-EE42-9475-F99B-8D8068A6ACFE}"/>
              </a:ext>
            </a:extLst>
          </p:cNvPr>
          <p:cNvSpPr/>
          <p:nvPr/>
        </p:nvSpPr>
        <p:spPr>
          <a:xfrm>
            <a:off x="3466465" y="3064510"/>
            <a:ext cx="3419475" cy="6079490"/>
          </a:xfrm>
          <a:prstGeom prst="rect">
            <a:avLst/>
          </a:prstGeom>
          <a:solidFill>
            <a:srgbClr val="1591D0">
              <a:alpha val="196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logo of a bear&#10;&#10;Description automatically generated">
            <a:extLst>
              <a:ext uri="{FF2B5EF4-FFF2-40B4-BE49-F238E27FC236}">
                <a16:creationId xmlns:a16="http://schemas.microsoft.com/office/drawing/2014/main" id="{8626217C-42F7-1BDC-F3C6-3A29B463E8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5530" y="157053"/>
            <a:ext cx="309181" cy="293150"/>
          </a:xfrm>
          <a:prstGeom prst="rect">
            <a:avLst/>
          </a:prstGeom>
        </p:spPr>
      </p:pic>
      <p:pic>
        <p:nvPicPr>
          <p:cNvPr id="24" name="Picture 23" descr="ABOUT | directhitmarketing">
            <a:extLst>
              <a:ext uri="{FF2B5EF4-FFF2-40B4-BE49-F238E27FC236}">
                <a16:creationId xmlns:a16="http://schemas.microsoft.com/office/drawing/2014/main" id="{3C2D49A3-D8FD-B546-445A-03C79D5595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0365" y="70224"/>
            <a:ext cx="1205790" cy="4301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hite background with circles&#10;&#10;Description automatically generated">
            <a:extLst>
              <a:ext uri="{FF2B5EF4-FFF2-40B4-BE49-F238E27FC236}">
                <a16:creationId xmlns:a16="http://schemas.microsoft.com/office/drawing/2014/main" id="{7DDA753D-3A46-0288-BC41-7CC3AF9F98F3}"/>
              </a:ext>
            </a:extLst>
          </p:cNvPr>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l="5556" r="5556"/>
          <a:stretch/>
        </p:blipFill>
        <p:spPr>
          <a:xfrm rot="5400000">
            <a:off x="-1143003" y="1143001"/>
            <a:ext cx="9144002" cy="68579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a:off x="0" y="5658846"/>
            <a:ext cx="6858000" cy="3857999"/>
          </a:xfrm>
          <a:prstGeom prst="rect">
            <a:avLst/>
          </a:prstGeom>
        </p:spPr>
      </p:pic>
      <p:pic>
        <p:nvPicPr>
          <p:cNvPr id="6" name="Picture 5" descr="A logo of a bear&#10;&#10;Description automatically generated">
            <a:extLst>
              <a:ext uri="{FF2B5EF4-FFF2-40B4-BE49-F238E27FC236}">
                <a16:creationId xmlns:a16="http://schemas.microsoft.com/office/drawing/2014/main" id="{EA97D318-3DA3-EF96-D350-3024648C4F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5530" y="157053"/>
            <a:ext cx="309181" cy="293150"/>
          </a:xfrm>
          <a:prstGeom prst="rect">
            <a:avLst/>
          </a:prstGeom>
        </p:spPr>
      </p:pic>
      <p:pic>
        <p:nvPicPr>
          <p:cNvPr id="7" name="Picture 6" descr="ABOUT | directhitmarketing">
            <a:extLst>
              <a:ext uri="{FF2B5EF4-FFF2-40B4-BE49-F238E27FC236}">
                <a16:creationId xmlns:a16="http://schemas.microsoft.com/office/drawing/2014/main" id="{5B7182EF-E8D1-CDDA-96EB-E30E013640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0365" y="70224"/>
            <a:ext cx="1205790" cy="4301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white background with a curved pattern&#10;&#10;Description automatically generated with medium confidence">
            <a:extLst>
              <a:ext uri="{FF2B5EF4-FFF2-40B4-BE49-F238E27FC236}">
                <a16:creationId xmlns:a16="http://schemas.microsoft.com/office/drawing/2014/main" id="{14CF5652-1B3F-C67A-CE8A-CA2427BC05EE}"/>
              </a:ext>
            </a:extLst>
          </p:cNvPr>
          <p:cNvPicPr>
            <a:picLocks noChangeAspect="1"/>
          </p:cNvPicPr>
          <p:nvPr/>
        </p:nvPicPr>
        <p:blipFill rotWithShape="1">
          <a:blip r:embed="rId2" cstate="print">
            <a:alphaModFix amt="85000"/>
            <a:extLst>
              <a:ext uri="{28A0092B-C50C-407E-A947-70E740481C1C}">
                <a14:useLocalDpi xmlns:a14="http://schemas.microsoft.com/office/drawing/2010/main" val="0"/>
              </a:ext>
            </a:extLst>
          </a:blip>
          <a:srcRect r="4953"/>
          <a:stretch/>
        </p:blipFill>
        <p:spPr>
          <a:xfrm rot="5400000">
            <a:off x="-930655" y="1355350"/>
            <a:ext cx="9155535" cy="6421770"/>
          </a:xfrm>
          <a:prstGeom prst="rect">
            <a:avLst/>
          </a:prstGeom>
        </p:spPr>
      </p:pic>
      <p:pic>
        <p:nvPicPr>
          <p:cNvPr id="7" name="Picture 6">
            <a:extLst>
              <a:ext uri="{FF2B5EF4-FFF2-40B4-BE49-F238E27FC236}">
                <a16:creationId xmlns:a16="http://schemas.microsoft.com/office/drawing/2014/main" id="{449AC401-ECC3-81B2-D2F4-7FBE7BA988A9}"/>
              </a:ext>
            </a:extLst>
          </p:cNvPr>
          <p:cNvPicPr>
            <a:picLocks noChangeAspect="1"/>
          </p:cNvPicPr>
          <p:nvPr/>
        </p:nvPicPr>
        <p:blipFill>
          <a:blip r:embed="rId3" cstate="print">
            <a:alphaModFix amt="8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rot="10800000">
            <a:off x="0" y="6885547"/>
            <a:ext cx="6858000" cy="3857999"/>
          </a:xfrm>
          <a:prstGeom prst="rect">
            <a:avLst/>
          </a:prstGeom>
          <a:noFill/>
        </p:spPr>
      </p:pic>
      <p:sp>
        <p:nvSpPr>
          <p:cNvPr id="8" name="Rectangle 7">
            <a:extLst>
              <a:ext uri="{FF2B5EF4-FFF2-40B4-BE49-F238E27FC236}">
                <a16:creationId xmlns:a16="http://schemas.microsoft.com/office/drawing/2014/main" id="{3F0ECC47-9658-303B-4D78-91BEE7A7EDF6}"/>
              </a:ext>
            </a:extLst>
          </p:cNvPr>
          <p:cNvSpPr/>
          <p:nvPr/>
        </p:nvSpPr>
        <p:spPr>
          <a:xfrm>
            <a:off x="3239036" y="7321639"/>
            <a:ext cx="413615" cy="1996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4" name="Rectangle 13">
            <a:extLst>
              <a:ext uri="{FF2B5EF4-FFF2-40B4-BE49-F238E27FC236}">
                <a16:creationId xmlns:a16="http://schemas.microsoft.com/office/drawing/2014/main" id="{3D888EB0-F784-BD65-D82C-6870F3DB8FD7}"/>
              </a:ext>
            </a:extLst>
          </p:cNvPr>
          <p:cNvSpPr/>
          <p:nvPr/>
        </p:nvSpPr>
        <p:spPr>
          <a:xfrm>
            <a:off x="1" y="0"/>
            <a:ext cx="436228" cy="9144000"/>
          </a:xfrm>
          <a:prstGeom prst="rect">
            <a:avLst/>
          </a:prstGeom>
          <a:solidFill>
            <a:srgbClr val="1B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53BCE0A9-1AE6-0890-99BC-9371E88BF0FB}"/>
              </a:ext>
            </a:extLst>
          </p:cNvPr>
          <p:cNvSpPr txBox="1"/>
          <p:nvPr/>
        </p:nvSpPr>
        <p:spPr>
          <a:xfrm>
            <a:off x="820615" y="679716"/>
            <a:ext cx="5664075" cy="1745734"/>
          </a:xfrm>
          <a:prstGeom prst="rect">
            <a:avLst/>
          </a:prstGeom>
          <a:noFill/>
        </p:spPr>
        <p:txBody>
          <a:bodyPr wrap="square" rtlCol="0">
            <a:spAutoFit/>
          </a:bodyPr>
          <a:lstStyle/>
          <a:p>
            <a:pPr algn="just">
              <a:lnSpc>
                <a:spcPct val="130000"/>
              </a:lnSpc>
              <a:spcBef>
                <a:spcPts val="1200"/>
              </a:spcBef>
              <a:spcAft>
                <a:spcPts val="600"/>
              </a:spcAft>
            </a:pPr>
            <a:r>
              <a:rPr lang="en-US" sz="1400" dirty="0">
                <a:solidFill>
                  <a:srgbClr val="4E5156"/>
                </a:solidFill>
                <a:latin typeface="Inter" panose="02000503000000020004" pitchFamily="2" charset="0"/>
                <a:ea typeface="Inter" panose="02000503000000020004" pitchFamily="2" charset="0"/>
              </a:rPr>
              <a:t>Today’s event marketer is tasked with doing more than ever - that includes acquiring an audience that is more than likely consistent of new attendees, committing later in the cycle, and through new channels. </a:t>
            </a:r>
            <a:r>
              <a:rPr lang="en-US" sz="1400" i="1" dirty="0">
                <a:solidFill>
                  <a:srgbClr val="4E5156"/>
                </a:solidFill>
                <a:latin typeface="Inter" panose="02000503000000020004" pitchFamily="2" charset="0"/>
                <a:ea typeface="Inter" panose="02000503000000020004" pitchFamily="2" charset="0"/>
              </a:rPr>
              <a:t>This process is not just a quantity exercise, but is tempered with growing a highly qualified attendee base that exhibitors and sponsors desire.</a:t>
            </a:r>
          </a:p>
        </p:txBody>
      </p:sp>
      <p:sp>
        <p:nvSpPr>
          <p:cNvPr id="6" name="TextBox 5">
            <a:extLst>
              <a:ext uri="{FF2B5EF4-FFF2-40B4-BE49-F238E27FC236}">
                <a16:creationId xmlns:a16="http://schemas.microsoft.com/office/drawing/2014/main" id="{8955BC2A-B199-90B5-8F69-DAE1A9AC12F0}"/>
              </a:ext>
            </a:extLst>
          </p:cNvPr>
          <p:cNvSpPr txBox="1"/>
          <p:nvPr/>
        </p:nvSpPr>
        <p:spPr>
          <a:xfrm>
            <a:off x="820615" y="2604820"/>
            <a:ext cx="5664075" cy="5478423"/>
          </a:xfrm>
          <a:prstGeom prst="rect">
            <a:avLst/>
          </a:prstGeom>
          <a:noFill/>
        </p:spPr>
        <p:txBody>
          <a:bodyPr wrap="square" rtlCol="0">
            <a:spAutoFit/>
          </a:bodyPr>
          <a:lstStyle/>
          <a:p>
            <a:pPr algn="just">
              <a:spcBef>
                <a:spcPts val="600"/>
              </a:spcBef>
              <a:spcAft>
                <a:spcPts val="600"/>
              </a:spcAft>
            </a:pPr>
            <a:r>
              <a:rPr lang="en-US" sz="1200" dirty="0">
                <a:solidFill>
                  <a:srgbClr val="4E5156"/>
                </a:solidFill>
                <a:latin typeface="Inter" panose="02000503000000020004" pitchFamily="2" charset="0"/>
                <a:ea typeface="Inter" panose="02000503000000020004" pitchFamily="2" charset="0"/>
                <a:cs typeface="Inter" panose="02000503000000020004" pitchFamily="2" charset="0"/>
              </a:rPr>
              <a:t>Part four of our white paper series on “Data Tracking for Tradeshow and Event Marketing’” is on “</a:t>
            </a:r>
            <a:r>
              <a:rPr lang="en-US" sz="1200" b="1" dirty="0">
                <a:solidFill>
                  <a:srgbClr val="4E5156"/>
                </a:solidFill>
                <a:latin typeface="Inter" panose="02000503000000020004" pitchFamily="2" charset="0"/>
                <a:ea typeface="Inter" panose="02000503000000020004" pitchFamily="2" charset="0"/>
                <a:cs typeface="Inter" panose="02000503000000020004" pitchFamily="2" charset="0"/>
              </a:rPr>
              <a:t>What is the Most Valuable Self-Reported Data to capture during the Registration Process</a:t>
            </a:r>
            <a:r>
              <a:rPr lang="en-US" sz="1200" dirty="0">
                <a:solidFill>
                  <a:srgbClr val="4E5156"/>
                </a:solidFill>
                <a:latin typeface="Inter" panose="02000503000000020004" pitchFamily="2" charset="0"/>
                <a:ea typeface="Inter" panose="02000503000000020004" pitchFamily="2" charset="0"/>
                <a:cs typeface="Inter" panose="02000503000000020004" pitchFamily="2" charset="0"/>
              </a:rPr>
              <a:t>”</a:t>
            </a:r>
          </a:p>
          <a:p>
            <a:pPr algn="just">
              <a:spcBef>
                <a:spcPts val="600"/>
              </a:spcBef>
              <a:spcAft>
                <a:spcPts val="600"/>
              </a:spcAft>
            </a:pPr>
            <a:r>
              <a:rPr lang="en-US" sz="1200" dirty="0">
                <a:solidFill>
                  <a:srgbClr val="4E5156"/>
                </a:solidFill>
                <a:latin typeface="Inter" panose="02000503000000020004" pitchFamily="2" charset="0"/>
                <a:ea typeface="Inter" panose="02000503000000020004" pitchFamily="2" charset="0"/>
                <a:cs typeface="Inter" panose="02000503000000020004" pitchFamily="2" charset="0"/>
              </a:rPr>
              <a:t>In the current tradeshow marketing landscape, data is the lifeblood that fuels informed decision-making and strategic planning. For effective tradeshow marketing, accurate and comprehensive data capture during the registration process is crucial for building lasting relationships, optimizing processes, and driving growth.</a:t>
            </a:r>
          </a:p>
          <a:p>
            <a:pPr algn="just">
              <a:spcBef>
                <a:spcPts val="600"/>
              </a:spcBef>
              <a:spcAft>
                <a:spcPts val="600"/>
              </a:spcAft>
            </a:pPr>
            <a:r>
              <a:rPr lang="en-US" sz="1200" dirty="0">
                <a:solidFill>
                  <a:srgbClr val="4E5156"/>
                </a:solidFill>
                <a:latin typeface="Inter" panose="02000503000000020004" pitchFamily="2" charset="0"/>
                <a:ea typeface="Inter" panose="02000503000000020004" pitchFamily="2" charset="0"/>
                <a:cs typeface="Inter" panose="02000503000000020004" pitchFamily="2" charset="0"/>
              </a:rPr>
              <a:t>Capturing the most actionable data during the registration process provides tradeshow organizers with the capability to tailor their offerings to match the needs of potential attendees to develop tradeshow loyalists. This self-reported data serves as a starting point for personalized marketing offers and communications.</a:t>
            </a:r>
          </a:p>
          <a:p>
            <a:pPr algn="just">
              <a:spcBef>
                <a:spcPts val="600"/>
              </a:spcBef>
              <a:spcAft>
                <a:spcPts val="600"/>
              </a:spcAft>
            </a:pPr>
            <a:r>
              <a:rPr lang="en-US" sz="1200" dirty="0">
                <a:solidFill>
                  <a:srgbClr val="4E5156"/>
                </a:solidFill>
                <a:latin typeface="Inter" panose="02000503000000020004" pitchFamily="2" charset="0"/>
                <a:ea typeface="Inter" panose="02000503000000020004" pitchFamily="2" charset="0"/>
                <a:cs typeface="Inter" panose="02000503000000020004" pitchFamily="2" charset="0"/>
              </a:rPr>
              <a:t>We will explore the significance of capturing self-reported data during the registration process, focusing on the types of data that are most valuable and the benefits they offer.</a:t>
            </a:r>
          </a:p>
          <a:p>
            <a:pPr algn="just">
              <a:spcBef>
                <a:spcPts val="600"/>
              </a:spcBef>
              <a:spcAft>
                <a:spcPts val="600"/>
              </a:spcAft>
            </a:pPr>
            <a:r>
              <a:rPr lang="en-US" sz="1200" dirty="0">
                <a:solidFill>
                  <a:srgbClr val="4E5156"/>
                </a:solidFill>
                <a:latin typeface="Inter" panose="02000503000000020004" pitchFamily="2" charset="0"/>
                <a:ea typeface="Inter" panose="02000503000000020004" pitchFamily="2" charset="0"/>
                <a:cs typeface="Inter" panose="02000503000000020004" pitchFamily="2" charset="0"/>
              </a:rPr>
              <a:t>There are myriad of possibilities in capturing attendee self-reported information during the registration process. Outside of their registration type and special events/education selections and perhaps personal health requirements </a:t>
            </a:r>
            <a:r>
              <a:rPr lang="en-US" sz="1200" i="1" dirty="0">
                <a:solidFill>
                  <a:srgbClr val="4E5156"/>
                </a:solidFill>
                <a:latin typeface="Inter" panose="02000503000000020004" pitchFamily="2" charset="0"/>
                <a:ea typeface="Inter" panose="02000503000000020004" pitchFamily="2" charset="0"/>
                <a:cs typeface="Inter" panose="02000503000000020004" pitchFamily="2" charset="0"/>
              </a:rPr>
              <a:t>the data we are discussing is never a mandatory question required to complete the registration process</a:t>
            </a:r>
            <a:r>
              <a:rPr lang="en-US" sz="1200" dirty="0">
                <a:solidFill>
                  <a:srgbClr val="4E5156"/>
                </a:solidFill>
                <a:latin typeface="Inter" panose="02000503000000020004" pitchFamily="2" charset="0"/>
                <a:ea typeface="Inter" panose="02000503000000020004" pitchFamily="2" charset="0"/>
                <a:cs typeface="Inter" panose="02000503000000020004" pitchFamily="2" charset="0"/>
              </a:rPr>
              <a:t>.</a:t>
            </a:r>
          </a:p>
          <a:p>
            <a:pPr algn="just">
              <a:spcBef>
                <a:spcPts val="600"/>
              </a:spcBef>
              <a:spcAft>
                <a:spcPts val="600"/>
              </a:spcAft>
            </a:pPr>
            <a:r>
              <a:rPr lang="en-US" sz="1200" i="1" dirty="0">
                <a:solidFill>
                  <a:srgbClr val="4E5156"/>
                </a:solidFill>
                <a:latin typeface="Inter" panose="02000503000000020004" pitchFamily="2" charset="0"/>
                <a:ea typeface="Inter" panose="02000503000000020004" pitchFamily="2" charset="0"/>
                <a:cs typeface="Inter" panose="02000503000000020004" pitchFamily="2" charset="0"/>
              </a:rPr>
              <a:t>We recommend keeping the number of self-reported marketing questions to between three to six questions.</a:t>
            </a:r>
            <a:r>
              <a:rPr lang="en-US" sz="1200" dirty="0">
                <a:solidFill>
                  <a:srgbClr val="4E5156"/>
                </a:solidFill>
                <a:latin typeface="Inter" panose="02000503000000020004" pitchFamily="2" charset="0"/>
                <a:ea typeface="Inter" panose="02000503000000020004" pitchFamily="2" charset="0"/>
                <a:cs typeface="Inter" panose="02000503000000020004" pitchFamily="2" charset="0"/>
              </a:rPr>
              <a:t> There needs to be discernment by each organization as to the most valuable self-reported marketing data to capture.</a:t>
            </a:r>
          </a:p>
        </p:txBody>
      </p:sp>
      <p:pic>
        <p:nvPicPr>
          <p:cNvPr id="3" name="Picture 2" descr="A logo of a bear&#10;&#10;Description automatically generated">
            <a:extLst>
              <a:ext uri="{FF2B5EF4-FFF2-40B4-BE49-F238E27FC236}">
                <a16:creationId xmlns:a16="http://schemas.microsoft.com/office/drawing/2014/main" id="{8B4CD3AC-A89C-3B33-A8B1-889FAE07E9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5530" y="157053"/>
            <a:ext cx="309181" cy="293150"/>
          </a:xfrm>
          <a:prstGeom prst="rect">
            <a:avLst/>
          </a:prstGeom>
        </p:spPr>
      </p:pic>
      <p:pic>
        <p:nvPicPr>
          <p:cNvPr id="9" name="Picture 8" descr="ABOUT | directhitmarketing">
            <a:extLst>
              <a:ext uri="{FF2B5EF4-FFF2-40B4-BE49-F238E27FC236}">
                <a16:creationId xmlns:a16="http://schemas.microsoft.com/office/drawing/2014/main" id="{ED899DEF-2D4F-CC59-C4E8-48CF9F79ED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0365" y="70224"/>
            <a:ext cx="1205790" cy="43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075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background with a few lines&#10;&#10;Description automatically generated">
            <a:extLst>
              <a:ext uri="{FF2B5EF4-FFF2-40B4-BE49-F238E27FC236}">
                <a16:creationId xmlns:a16="http://schemas.microsoft.com/office/drawing/2014/main" id="{40909FC5-3C02-32EB-ACEF-2AAB7F99DC50}"/>
              </a:ext>
            </a:extLst>
          </p:cNvPr>
          <p:cNvPicPr>
            <a:picLocks noChangeAspect="1"/>
          </p:cNvPicPr>
          <p:nvPr/>
        </p:nvPicPr>
        <p:blipFill rotWithShape="1">
          <a:blip r:embed="rId2" cstate="print">
            <a:alphaModFix amt="85000"/>
            <a:extLst>
              <a:ext uri="{28A0092B-C50C-407E-A947-70E740481C1C}">
                <a14:useLocalDpi xmlns:a14="http://schemas.microsoft.com/office/drawing/2010/main" val="0"/>
              </a:ext>
            </a:extLst>
          </a:blip>
          <a:srcRect l="26886"/>
          <a:stretch/>
        </p:blipFill>
        <p:spPr>
          <a:xfrm rot="16200000">
            <a:off x="-331631" y="1954369"/>
            <a:ext cx="7521262" cy="6858000"/>
          </a:xfrm>
          <a:prstGeom prst="rect">
            <a:avLst/>
          </a:prstGeom>
        </p:spPr>
      </p:pic>
      <p:pic>
        <p:nvPicPr>
          <p:cNvPr id="11" name="Picture 10" descr="A group of people standing around a white wall&#10;&#10;Description automatically generated">
            <a:extLst>
              <a:ext uri="{FF2B5EF4-FFF2-40B4-BE49-F238E27FC236}">
                <a16:creationId xmlns:a16="http://schemas.microsoft.com/office/drawing/2014/main" id="{E91E5CA2-86E1-FEF2-4D13-53C5A74579C9}"/>
              </a:ext>
            </a:extLst>
          </p:cNvPr>
          <p:cNvPicPr>
            <a:picLocks noChangeAspect="1"/>
          </p:cNvPicPr>
          <p:nvPr/>
        </p:nvPicPr>
        <p:blipFill rotWithShape="1">
          <a:blip r:embed="rId3" cstate="print">
            <a:alphaModFix amt="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556" t="63172" r="5556"/>
          <a:stretch/>
        </p:blipFill>
        <p:spPr>
          <a:xfrm>
            <a:off x="0" y="0"/>
            <a:ext cx="6858000" cy="1775791"/>
          </a:xfrm>
          <a:prstGeom prst="rect">
            <a:avLst/>
          </a:prstGeom>
        </p:spPr>
      </p:pic>
      <p:sp>
        <p:nvSpPr>
          <p:cNvPr id="12" name="Rectangle 3">
            <a:extLst>
              <a:ext uri="{FF2B5EF4-FFF2-40B4-BE49-F238E27FC236}">
                <a16:creationId xmlns:a16="http://schemas.microsoft.com/office/drawing/2014/main" id="{7356B718-93CC-1D72-1ADE-FB6D8B145CCE}"/>
              </a:ext>
            </a:extLst>
          </p:cNvPr>
          <p:cNvSpPr/>
          <p:nvPr/>
        </p:nvSpPr>
        <p:spPr>
          <a:xfrm>
            <a:off x="0" y="0"/>
            <a:ext cx="6858000" cy="1775791"/>
          </a:xfrm>
          <a:prstGeom prst="rect">
            <a:avLst/>
          </a:prstGeom>
          <a:solidFill>
            <a:srgbClr val="A6D8DD">
              <a:alpha val="698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pic>
        <p:nvPicPr>
          <p:cNvPr id="7" name="Picture 6">
            <a:extLst>
              <a:ext uri="{FF2B5EF4-FFF2-40B4-BE49-F238E27FC236}">
                <a16:creationId xmlns:a16="http://schemas.microsoft.com/office/drawing/2014/main" id="{449AC401-ECC3-81B2-D2F4-7FBE7BA988A9}"/>
              </a:ext>
            </a:extLst>
          </p:cNvPr>
          <p:cNvPicPr>
            <a:picLocks noChangeAspect="1"/>
          </p:cNvPicPr>
          <p:nvPr/>
        </p:nvPicPr>
        <p:blipFill>
          <a:blip r:embed="rId5" cstate="print">
            <a:alphaModFix amt="8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rot="10800000">
            <a:off x="0" y="6885547"/>
            <a:ext cx="6858000" cy="3857999"/>
          </a:xfrm>
          <a:prstGeom prst="rect">
            <a:avLst/>
          </a:prstGeom>
          <a:noFill/>
        </p:spPr>
      </p:pic>
      <p:sp>
        <p:nvSpPr>
          <p:cNvPr id="8" name="Rectangle 7">
            <a:extLst>
              <a:ext uri="{FF2B5EF4-FFF2-40B4-BE49-F238E27FC236}">
                <a16:creationId xmlns:a16="http://schemas.microsoft.com/office/drawing/2014/main" id="{3F0ECC47-9658-303B-4D78-91BEE7A7EDF6}"/>
              </a:ext>
            </a:extLst>
          </p:cNvPr>
          <p:cNvSpPr/>
          <p:nvPr/>
        </p:nvSpPr>
        <p:spPr>
          <a:xfrm>
            <a:off x="3239036" y="7321639"/>
            <a:ext cx="413615" cy="1996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4" name="Picture 3" descr="A logo of a bear&#10;&#10;Description automatically generated">
            <a:extLst>
              <a:ext uri="{FF2B5EF4-FFF2-40B4-BE49-F238E27FC236}">
                <a16:creationId xmlns:a16="http://schemas.microsoft.com/office/drawing/2014/main" id="{325B3B15-33F9-D8B3-63C5-BA8FED4A08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5530" y="157053"/>
            <a:ext cx="309181" cy="293150"/>
          </a:xfrm>
          <a:prstGeom prst="rect">
            <a:avLst/>
          </a:prstGeom>
        </p:spPr>
      </p:pic>
      <p:sp>
        <p:nvSpPr>
          <p:cNvPr id="13" name="TextBox 12">
            <a:extLst>
              <a:ext uri="{FF2B5EF4-FFF2-40B4-BE49-F238E27FC236}">
                <a16:creationId xmlns:a16="http://schemas.microsoft.com/office/drawing/2014/main" id="{7B44E15D-557A-3C33-C525-C1A4230B5AE9}"/>
              </a:ext>
            </a:extLst>
          </p:cNvPr>
          <p:cNvSpPr txBox="1"/>
          <p:nvPr/>
        </p:nvSpPr>
        <p:spPr>
          <a:xfrm>
            <a:off x="366432" y="789590"/>
            <a:ext cx="4801916" cy="707886"/>
          </a:xfrm>
          <a:prstGeom prst="rect">
            <a:avLst/>
          </a:prstGeom>
          <a:noFill/>
        </p:spPr>
        <p:txBody>
          <a:bodyPr wrap="square">
            <a:spAutoFit/>
          </a:bodyPr>
          <a:lstStyle/>
          <a:p>
            <a:pPr marL="0" marR="0">
              <a:spcBef>
                <a:spcPts val="0"/>
              </a:spcBef>
              <a:spcAft>
                <a:spcPts val="800"/>
              </a:spcAft>
            </a:pPr>
            <a:r>
              <a:rPr lang="en-US" sz="2000" b="1" dirty="0">
                <a:solidFill>
                  <a:srgbClr val="1B4F81"/>
                </a:solidFill>
                <a:effectLst/>
                <a:latin typeface="Inter Bold" panose="02000503000000020004" charset="0"/>
                <a:ea typeface="Calibri" panose="020F0502020204030204" pitchFamily="34" charset="0"/>
                <a:cs typeface="Inter Bold" panose="02000503000000020004" charset="0"/>
              </a:rPr>
              <a:t>Here are the Self-Reported Data guidelines that we recommend:</a:t>
            </a:r>
            <a:endParaRPr lang="en-US" sz="1600" dirty="0">
              <a:solidFill>
                <a:srgbClr val="1B4F81"/>
              </a:solidFill>
              <a:effectLst/>
              <a:latin typeface="Inter Light" panose="02000503000000020004" charset="0"/>
              <a:ea typeface="Calibri" panose="020F0502020204030204" pitchFamily="34" charset="0"/>
              <a:cs typeface="Inter Light" panose="02000503000000020004" charset="0"/>
            </a:endParaRPr>
          </a:p>
        </p:txBody>
      </p:sp>
      <p:sp>
        <p:nvSpPr>
          <p:cNvPr id="16" name="TextBox 15">
            <a:extLst>
              <a:ext uri="{FF2B5EF4-FFF2-40B4-BE49-F238E27FC236}">
                <a16:creationId xmlns:a16="http://schemas.microsoft.com/office/drawing/2014/main" id="{E97DE366-9DAD-0655-4332-71374982DBCB}"/>
              </a:ext>
            </a:extLst>
          </p:cNvPr>
          <p:cNvSpPr txBox="1"/>
          <p:nvPr/>
        </p:nvSpPr>
        <p:spPr>
          <a:xfrm>
            <a:off x="425450" y="2065035"/>
            <a:ext cx="5820705" cy="1882375"/>
          </a:xfrm>
          <a:prstGeom prst="rect">
            <a:avLst/>
          </a:prstGeom>
          <a:noFill/>
        </p:spPr>
        <p:txBody>
          <a:bodyPr wrap="square">
            <a:spAutoFit/>
          </a:bodyPr>
          <a:lstStyle/>
          <a:p>
            <a:pPr marR="0" lvl="0">
              <a:lnSpc>
                <a:spcPct val="107000"/>
              </a:lnSpc>
              <a:spcBef>
                <a:spcPts val="0"/>
              </a:spcBef>
              <a:spcAft>
                <a:spcPts val="800"/>
              </a:spcAft>
              <a:tabLst>
                <a:tab pos="457200" algn="l"/>
              </a:tabLst>
            </a:pPr>
            <a:r>
              <a:rPr lang="en-US" sz="1100" b="1" dirty="0">
                <a:solidFill>
                  <a:srgbClr val="1591D0"/>
                </a:solidFill>
                <a:effectLst/>
                <a:latin typeface="Inter Bold" panose="02000503000000020004" charset="0"/>
                <a:ea typeface="Calibri" panose="020F0502020204030204" pitchFamily="34" charset="0"/>
                <a:cs typeface="Inter Bold" panose="02000503000000020004" charset="0"/>
              </a:rPr>
              <a:t>#1</a:t>
            </a:r>
            <a:r>
              <a:rPr lang="en-US" sz="1400" b="1" dirty="0">
                <a:solidFill>
                  <a:srgbClr val="1591D0"/>
                </a:solidFill>
                <a:effectLst/>
                <a:latin typeface="Inter Bold" panose="02000503000000020004" charset="0"/>
                <a:ea typeface="Calibri" panose="020F0502020204030204" pitchFamily="34" charset="0"/>
                <a:cs typeface="Inter Bold" panose="02000503000000020004" charset="0"/>
              </a:rPr>
              <a:t/>
            </a:r>
            <a:br>
              <a:rPr lang="en-US" sz="1400" b="1" dirty="0">
                <a:solidFill>
                  <a:srgbClr val="1591D0"/>
                </a:solidFill>
                <a:effectLst/>
                <a:latin typeface="Inter Bold" panose="02000503000000020004" charset="0"/>
                <a:ea typeface="Calibri" panose="020F0502020204030204" pitchFamily="34" charset="0"/>
                <a:cs typeface="Inter Bold" panose="02000503000000020004" charset="0"/>
              </a:rPr>
            </a:br>
            <a:r>
              <a:rPr lang="en-US" sz="1600" b="1" dirty="0">
                <a:solidFill>
                  <a:srgbClr val="1591D0"/>
                </a:solidFill>
                <a:effectLst/>
                <a:latin typeface="Inter Bold" panose="02000503000000020004" charset="0"/>
                <a:ea typeface="Calibri" panose="020F0502020204030204" pitchFamily="34" charset="0"/>
                <a:cs typeface="Inter Bold" panose="02000503000000020004" charset="0"/>
              </a:rPr>
              <a:t>Ask the marketing channel influencer question that we have developed.</a:t>
            </a:r>
            <a:endParaRPr lang="en-US" sz="1200" b="1" dirty="0">
              <a:solidFill>
                <a:srgbClr val="1591D0"/>
              </a:solidFill>
              <a:latin typeface="Inter Regular" panose="02000503000000020004" charset="0"/>
              <a:ea typeface="Calibri" panose="020F0502020204030204" pitchFamily="34" charset="0"/>
              <a:cs typeface="Inter Regular" panose="02000503000000020004" charset="0"/>
            </a:endParaRPr>
          </a:p>
          <a:p>
            <a:pPr marR="0" lvl="0" algn="just">
              <a:lnSpc>
                <a:spcPct val="107000"/>
              </a:lnSpc>
              <a:spcBef>
                <a:spcPts val="0"/>
              </a:spcBef>
              <a:spcAft>
                <a:spcPts val="800"/>
              </a:spcAft>
              <a:tabLst>
                <a:tab pos="457200" algn="l"/>
              </a:tabLst>
            </a:pPr>
            <a:r>
              <a:rPr lang="en-US" sz="1200" dirty="0">
                <a:effectLst/>
                <a:latin typeface="Inter Regular" panose="02000503000000020004" charset="0"/>
                <a:ea typeface="Calibri" panose="020F0502020204030204" pitchFamily="34" charset="0"/>
                <a:cs typeface="Inter Regular" panose="02000503000000020004" charset="0"/>
              </a:rPr>
              <a:t>This question will provide your organization with the most memorable marketing channels according to your attendees. This does not do away with the marketing channel conversion data that you are using but it does add a sanity check to the results that have been tabulated. We have provided a link to the latest version of this essential marketing question.</a:t>
            </a:r>
          </a:p>
        </p:txBody>
      </p:sp>
      <p:sp>
        <p:nvSpPr>
          <p:cNvPr id="17" name="TextBox 16">
            <a:extLst>
              <a:ext uri="{FF2B5EF4-FFF2-40B4-BE49-F238E27FC236}">
                <a16:creationId xmlns:a16="http://schemas.microsoft.com/office/drawing/2014/main" id="{90A21B90-9D0E-B9DE-31B0-BC705403837E}"/>
              </a:ext>
            </a:extLst>
          </p:cNvPr>
          <p:cNvSpPr txBox="1"/>
          <p:nvPr/>
        </p:nvSpPr>
        <p:spPr>
          <a:xfrm>
            <a:off x="425450" y="4043661"/>
            <a:ext cx="6068060" cy="679545"/>
          </a:xfrm>
          <a:prstGeom prst="rect">
            <a:avLst/>
          </a:prstGeom>
          <a:noFill/>
        </p:spPr>
        <p:txBody>
          <a:bodyPr wrap="square">
            <a:spAutoFit/>
          </a:bodyPr>
          <a:lstStyle/>
          <a:p>
            <a:pPr marR="0" lvl="0">
              <a:lnSpc>
                <a:spcPct val="107000"/>
              </a:lnSpc>
              <a:spcBef>
                <a:spcPts val="0"/>
              </a:spcBef>
              <a:spcAft>
                <a:spcPts val="800"/>
              </a:spcAft>
              <a:tabLst>
                <a:tab pos="457200" algn="l"/>
              </a:tabLst>
            </a:pPr>
            <a:r>
              <a:rPr lang="en-US" sz="1200" u="sng" dirty="0">
                <a:solidFill>
                  <a:srgbClr val="1591D0"/>
                </a:solidFill>
                <a:effectLst/>
                <a:latin typeface="Inter Regular" panose="02000503000000020004" charset="0"/>
                <a:ea typeface="Calibri" panose="020F0502020204030204" pitchFamily="34" charset="0"/>
                <a:cs typeface="Inter Regular" panose="02000503000000020004" charset="0"/>
              </a:rPr>
              <a:t>Click here to access our Marketing Channel Influencer Question</a:t>
            </a:r>
          </a:p>
          <a:p>
            <a:pPr marR="0" lvl="0">
              <a:lnSpc>
                <a:spcPct val="107000"/>
              </a:lnSpc>
              <a:spcBef>
                <a:spcPts val="0"/>
              </a:spcBef>
              <a:spcAft>
                <a:spcPts val="800"/>
              </a:spcAft>
              <a:tabLst>
                <a:tab pos="457200" algn="l"/>
              </a:tabLst>
            </a:pPr>
            <a:r>
              <a:rPr lang="en-US" sz="900" dirty="0">
                <a:effectLst/>
                <a:latin typeface="Inter Regular" panose="02000503000000020004" charset="0"/>
                <a:ea typeface="Calibri" panose="020F0502020204030204" pitchFamily="34" charset="0"/>
                <a:cs typeface="Inter Regular" panose="02000503000000020004" charset="0"/>
              </a:rPr>
              <a:t>Which Marketing Channel or Channels Influenced you to Register for (Name of Event or Show)</a:t>
            </a:r>
            <a:br>
              <a:rPr lang="en-US" sz="900" dirty="0">
                <a:effectLst/>
                <a:latin typeface="Inter Regular" panose="02000503000000020004" charset="0"/>
                <a:ea typeface="Calibri" panose="020F0502020204030204" pitchFamily="34" charset="0"/>
                <a:cs typeface="Inter Regular" panose="02000503000000020004" charset="0"/>
              </a:rPr>
            </a:br>
            <a:r>
              <a:rPr lang="en-US" sz="900" dirty="0">
                <a:effectLst/>
                <a:latin typeface="Inter Regular" panose="02000503000000020004" charset="0"/>
                <a:ea typeface="Calibri" panose="020F0502020204030204" pitchFamily="34" charset="0"/>
                <a:cs typeface="Inter Regular" panose="02000503000000020004" charset="0"/>
              </a:rPr>
              <a:t>Please check all that influenced your decision to register.</a:t>
            </a:r>
            <a:endParaRPr lang="en-US" sz="1050" dirty="0">
              <a:effectLst/>
              <a:latin typeface="Inter Regular" panose="02000503000000020004" charset="0"/>
              <a:ea typeface="Calibri" panose="020F0502020204030204" pitchFamily="34" charset="0"/>
              <a:cs typeface="Inter Regular" panose="02000503000000020004" charset="0"/>
            </a:endParaRPr>
          </a:p>
        </p:txBody>
      </p:sp>
      <p:graphicFrame>
        <p:nvGraphicFramePr>
          <p:cNvPr id="19" name="Table 18">
            <a:extLst>
              <a:ext uri="{FF2B5EF4-FFF2-40B4-BE49-F238E27FC236}">
                <a16:creationId xmlns:a16="http://schemas.microsoft.com/office/drawing/2014/main" id="{C689D2D7-FECD-4D94-0367-373069BED203}"/>
              </a:ext>
            </a:extLst>
          </p:cNvPr>
          <p:cNvGraphicFramePr>
            <a:graphicFrameLocks noGrp="1"/>
          </p:cNvGraphicFramePr>
          <p:nvPr>
            <p:extLst>
              <p:ext uri="{D42A27DB-BD31-4B8C-83A1-F6EECF244321}">
                <p14:modId xmlns:p14="http://schemas.microsoft.com/office/powerpoint/2010/main" val="1431871788"/>
              </p:ext>
            </p:extLst>
          </p:nvPr>
        </p:nvGraphicFramePr>
        <p:xfrm>
          <a:off x="528034" y="4937760"/>
          <a:ext cx="5718122" cy="3583320"/>
        </p:xfrm>
        <a:graphic>
          <a:graphicData uri="http://schemas.openxmlformats.org/drawingml/2006/table">
            <a:tbl>
              <a:tblPr firstRow="1" bandRow="1">
                <a:tableStyleId>{5C22544A-7EE6-4342-B048-85BDC9FD1C3A}</a:tableStyleId>
              </a:tblPr>
              <a:tblGrid>
                <a:gridCol w="334851">
                  <a:extLst>
                    <a:ext uri="{9D8B030D-6E8A-4147-A177-3AD203B41FA5}">
                      <a16:colId xmlns:a16="http://schemas.microsoft.com/office/drawing/2014/main" val="242902249"/>
                    </a:ext>
                  </a:extLst>
                </a:gridCol>
                <a:gridCol w="5383271">
                  <a:extLst>
                    <a:ext uri="{9D8B030D-6E8A-4147-A177-3AD203B41FA5}">
                      <a16:colId xmlns:a16="http://schemas.microsoft.com/office/drawing/2014/main" val="870585654"/>
                    </a:ext>
                  </a:extLst>
                </a:gridCol>
              </a:tblGrid>
              <a:tr h="236030">
                <a:tc>
                  <a:txBody>
                    <a:bodyPr/>
                    <a:lstStyle/>
                    <a:p>
                      <a:pPr algn="ctr"/>
                      <a:r>
                        <a:rPr lang="en-US" sz="1100" b="1" i="0" dirty="0">
                          <a:solidFill>
                            <a:srgbClr val="1591D0"/>
                          </a:solidFill>
                          <a:latin typeface="Inter" panose="02000503000000020004" pitchFamily="2" charset="0"/>
                          <a:ea typeface="Inter" panose="02000503000000020004" pitchFamily="2" charset="0"/>
                          <a:cs typeface="Inter" panose="02000503000000020004" pitchFamily="2" charset="0"/>
                        </a:rPr>
                        <a:t>✓</a:t>
                      </a:r>
                    </a:p>
                  </a:txBody>
                  <a:tcPr marT="54000" marB="5400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i="0" dirty="0">
                          <a:solidFill>
                            <a:schemeClr val="tx1"/>
                          </a:solidFill>
                          <a:latin typeface="Inter" panose="02000503000000020004" pitchFamily="2" charset="0"/>
                          <a:ea typeface="Inter" panose="02000503000000020004" pitchFamily="2" charset="0"/>
                          <a:cs typeface="Inter" panose="02000503000000020004" pitchFamily="2" charset="0"/>
                        </a:rPr>
                        <a:t>Email</a:t>
                      </a:r>
                    </a:p>
                  </a:txBody>
                  <a:tcPr marL="0" marT="54000" marB="5400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0863479"/>
                  </a:ext>
                </a:extLst>
              </a:tr>
              <a:tr h="268423">
                <a:tc>
                  <a:txBody>
                    <a:bodyPr/>
                    <a:lstStyle/>
                    <a:p>
                      <a:pPr algn="ctr"/>
                      <a:endParaRPr lang="en-US" sz="1100" b="1" i="0" dirty="0">
                        <a:solidFill>
                          <a:srgbClr val="1591D0"/>
                        </a:solidFill>
                        <a:latin typeface="Inter" panose="02000503000000020004" pitchFamily="2" charset="0"/>
                        <a:ea typeface="Inter" panose="02000503000000020004" pitchFamily="2" charset="0"/>
                        <a:cs typeface="Inter" panose="02000503000000020004" pitchFamily="2" charset="0"/>
                      </a:endParaRPr>
                    </a:p>
                  </a:txBody>
                  <a:tcPr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i="0" dirty="0">
                          <a:solidFill>
                            <a:schemeClr val="tx1"/>
                          </a:solidFill>
                          <a:latin typeface="Inter" panose="02000503000000020004" pitchFamily="2" charset="0"/>
                          <a:ea typeface="Inter" panose="02000503000000020004" pitchFamily="2" charset="0"/>
                          <a:cs typeface="Inter" panose="02000503000000020004" pitchFamily="2" charset="0"/>
                        </a:rPr>
                        <a:t>Colleague Referral</a:t>
                      </a:r>
                    </a:p>
                  </a:txBody>
                  <a:tcPr marL="0"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7108435"/>
                  </a:ext>
                </a:extLst>
              </a:tr>
              <a:tr h="268423">
                <a:tc>
                  <a:txBody>
                    <a:bodyPr/>
                    <a:lstStyle/>
                    <a:p>
                      <a:pPr algn="ctr"/>
                      <a:endParaRPr lang="en-US" sz="1100" b="1" i="0" dirty="0">
                        <a:solidFill>
                          <a:srgbClr val="1591D0"/>
                        </a:solidFill>
                        <a:latin typeface="Inter" panose="02000503000000020004" pitchFamily="2" charset="0"/>
                        <a:ea typeface="Inter" panose="02000503000000020004" pitchFamily="2" charset="0"/>
                        <a:cs typeface="Inter" panose="02000503000000020004" pitchFamily="2" charset="0"/>
                      </a:endParaRPr>
                    </a:p>
                  </a:txBody>
                  <a:tcPr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i="0" dirty="0">
                          <a:solidFill>
                            <a:schemeClr val="tx1"/>
                          </a:solidFill>
                          <a:latin typeface="Inter" panose="02000503000000020004" pitchFamily="2" charset="0"/>
                          <a:ea typeface="Inter" panose="02000503000000020004" pitchFamily="2" charset="0"/>
                          <a:cs typeface="Inter" panose="02000503000000020004" pitchFamily="2" charset="0"/>
                        </a:rPr>
                        <a:t>Vendor Referral</a:t>
                      </a:r>
                    </a:p>
                  </a:txBody>
                  <a:tcPr marL="0"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2675582"/>
                  </a:ext>
                </a:extLst>
              </a:tr>
              <a:tr h="268423">
                <a:tc>
                  <a:txBody>
                    <a:bodyPr/>
                    <a:lstStyle/>
                    <a:p>
                      <a:pPr algn="ctr"/>
                      <a:endParaRPr lang="en-US" sz="1100" b="1" i="0" dirty="0">
                        <a:solidFill>
                          <a:srgbClr val="1591D0"/>
                        </a:solidFill>
                        <a:latin typeface="Inter" panose="02000503000000020004" pitchFamily="2" charset="0"/>
                        <a:ea typeface="Inter" panose="02000503000000020004" pitchFamily="2" charset="0"/>
                        <a:cs typeface="Inter" panose="02000503000000020004" pitchFamily="2" charset="0"/>
                      </a:endParaRPr>
                    </a:p>
                  </a:txBody>
                  <a:tcPr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i="0" dirty="0">
                          <a:solidFill>
                            <a:schemeClr val="tx1"/>
                          </a:solidFill>
                          <a:latin typeface="Inter" panose="02000503000000020004" pitchFamily="2" charset="0"/>
                          <a:ea typeface="Inter" panose="02000503000000020004" pitchFamily="2" charset="0"/>
                          <a:cs typeface="Inter" panose="02000503000000020004" pitchFamily="2" charset="0"/>
                        </a:rPr>
                        <a:t>Direct Mail</a:t>
                      </a:r>
                    </a:p>
                  </a:txBody>
                  <a:tcPr marL="0"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789220"/>
                  </a:ext>
                </a:extLst>
              </a:tr>
              <a:tr h="268423">
                <a:tc>
                  <a:txBody>
                    <a:bodyPr/>
                    <a:lstStyle/>
                    <a:p>
                      <a:pPr algn="ctr"/>
                      <a:endParaRPr lang="en-US" sz="1100" b="1" i="0" dirty="0">
                        <a:solidFill>
                          <a:srgbClr val="1591D0"/>
                        </a:solidFill>
                        <a:latin typeface="Inter" panose="02000503000000020004" pitchFamily="2" charset="0"/>
                        <a:ea typeface="Inter" panose="02000503000000020004" pitchFamily="2" charset="0"/>
                        <a:cs typeface="Inter" panose="02000503000000020004" pitchFamily="2" charset="0"/>
                      </a:endParaRPr>
                    </a:p>
                  </a:txBody>
                  <a:tcPr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i="0" dirty="0">
                          <a:solidFill>
                            <a:schemeClr val="tx1"/>
                          </a:solidFill>
                          <a:latin typeface="Inter" panose="02000503000000020004" pitchFamily="2" charset="0"/>
                          <a:ea typeface="Inter" panose="02000503000000020004" pitchFamily="2" charset="0"/>
                          <a:cs typeface="Inter" panose="02000503000000020004" pitchFamily="2" charset="0"/>
                        </a:rPr>
                        <a:t>Online Search</a:t>
                      </a:r>
                    </a:p>
                  </a:txBody>
                  <a:tcPr marL="0"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8730426"/>
                  </a:ext>
                </a:extLst>
              </a:tr>
              <a:tr h="268423">
                <a:tc>
                  <a:txBody>
                    <a:bodyPr/>
                    <a:lstStyle/>
                    <a:p>
                      <a:pPr algn="ctr"/>
                      <a:endParaRPr lang="en-US" sz="1100" b="1" i="0" dirty="0">
                        <a:solidFill>
                          <a:srgbClr val="1591D0"/>
                        </a:solidFill>
                        <a:latin typeface="Inter" panose="02000503000000020004" pitchFamily="2" charset="0"/>
                        <a:ea typeface="Inter" panose="02000503000000020004" pitchFamily="2" charset="0"/>
                        <a:cs typeface="Inter" panose="02000503000000020004" pitchFamily="2" charset="0"/>
                      </a:endParaRPr>
                    </a:p>
                  </a:txBody>
                  <a:tcPr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i="0" dirty="0">
                          <a:solidFill>
                            <a:schemeClr val="tx1"/>
                          </a:solidFill>
                          <a:latin typeface="Inter" panose="02000503000000020004" pitchFamily="2" charset="0"/>
                          <a:ea typeface="Inter" panose="02000503000000020004" pitchFamily="2" charset="0"/>
                          <a:cs typeface="Inter" panose="02000503000000020004" pitchFamily="2" charset="0"/>
                        </a:rPr>
                        <a:t>Social Media - Facebook</a:t>
                      </a:r>
                    </a:p>
                  </a:txBody>
                  <a:tcPr marL="0"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5219428"/>
                  </a:ext>
                </a:extLst>
              </a:tr>
              <a:tr h="268423">
                <a:tc>
                  <a:txBody>
                    <a:bodyPr/>
                    <a:lstStyle/>
                    <a:p>
                      <a:pPr algn="ctr"/>
                      <a:endParaRPr lang="en-US" sz="1100" b="1" i="0" dirty="0">
                        <a:solidFill>
                          <a:srgbClr val="1591D0"/>
                        </a:solidFill>
                        <a:latin typeface="Inter" panose="02000503000000020004" pitchFamily="2" charset="0"/>
                        <a:ea typeface="Inter" panose="02000503000000020004" pitchFamily="2" charset="0"/>
                        <a:cs typeface="Inter" panose="02000503000000020004" pitchFamily="2" charset="0"/>
                      </a:endParaRPr>
                    </a:p>
                  </a:txBody>
                  <a:tcPr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i="0" dirty="0">
                          <a:solidFill>
                            <a:schemeClr val="tx1"/>
                          </a:solidFill>
                          <a:latin typeface="Inter" panose="02000503000000020004" pitchFamily="2" charset="0"/>
                          <a:ea typeface="Inter" panose="02000503000000020004" pitchFamily="2" charset="0"/>
                          <a:cs typeface="Inter" panose="02000503000000020004" pitchFamily="2" charset="0"/>
                        </a:rPr>
                        <a:t>Social Media - LinkedIn</a:t>
                      </a:r>
                    </a:p>
                  </a:txBody>
                  <a:tcPr marL="0"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1893512"/>
                  </a:ext>
                </a:extLst>
              </a:tr>
              <a:tr h="268423">
                <a:tc>
                  <a:txBody>
                    <a:bodyPr/>
                    <a:lstStyle/>
                    <a:p>
                      <a:pPr algn="ctr"/>
                      <a:endParaRPr lang="en-US" sz="1100" b="1" i="0" dirty="0">
                        <a:solidFill>
                          <a:srgbClr val="1591D0"/>
                        </a:solidFill>
                        <a:latin typeface="Inter" panose="02000503000000020004" pitchFamily="2" charset="0"/>
                        <a:ea typeface="Inter" panose="02000503000000020004" pitchFamily="2" charset="0"/>
                        <a:cs typeface="Inter" panose="02000503000000020004" pitchFamily="2" charset="0"/>
                      </a:endParaRPr>
                    </a:p>
                  </a:txBody>
                  <a:tcPr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Inter" panose="02000503000000020004" pitchFamily="2" charset="0"/>
                          <a:ea typeface="Inter" panose="02000503000000020004" pitchFamily="2" charset="0"/>
                          <a:cs typeface="Inter" panose="02000503000000020004" pitchFamily="2" charset="0"/>
                        </a:rPr>
                        <a:t>Social Media - Other</a:t>
                      </a:r>
                    </a:p>
                  </a:txBody>
                  <a:tcPr marL="0"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6608912"/>
                  </a:ext>
                </a:extLst>
              </a:tr>
              <a:tr h="268423">
                <a:tc>
                  <a:txBody>
                    <a:bodyPr/>
                    <a:lstStyle/>
                    <a:p>
                      <a:pPr algn="ctr"/>
                      <a:endParaRPr lang="en-US" sz="1100" b="1" i="0" dirty="0">
                        <a:solidFill>
                          <a:srgbClr val="1591D0"/>
                        </a:solidFill>
                        <a:latin typeface="Inter" panose="02000503000000020004" pitchFamily="2" charset="0"/>
                        <a:ea typeface="Inter" panose="02000503000000020004" pitchFamily="2" charset="0"/>
                        <a:cs typeface="Inter" panose="02000503000000020004" pitchFamily="2" charset="0"/>
                      </a:endParaRPr>
                    </a:p>
                  </a:txBody>
                  <a:tcPr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i="0" dirty="0">
                          <a:solidFill>
                            <a:schemeClr val="tx1"/>
                          </a:solidFill>
                          <a:latin typeface="Inter" panose="02000503000000020004" pitchFamily="2" charset="0"/>
                          <a:ea typeface="Inter" panose="02000503000000020004" pitchFamily="2" charset="0"/>
                          <a:cs typeface="Inter" panose="02000503000000020004" pitchFamily="2" charset="0"/>
                        </a:rPr>
                        <a:t>Text Message</a:t>
                      </a:r>
                    </a:p>
                  </a:txBody>
                  <a:tcPr marL="0"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9530539"/>
                  </a:ext>
                </a:extLst>
              </a:tr>
              <a:tr h="268423">
                <a:tc>
                  <a:txBody>
                    <a:bodyPr/>
                    <a:lstStyle/>
                    <a:p>
                      <a:pPr algn="ctr"/>
                      <a:endParaRPr lang="en-US" sz="1100" b="1" i="0" dirty="0">
                        <a:solidFill>
                          <a:srgbClr val="1591D0"/>
                        </a:solidFill>
                        <a:latin typeface="Inter" panose="02000503000000020004" pitchFamily="2" charset="0"/>
                        <a:ea typeface="Inter" panose="02000503000000020004" pitchFamily="2" charset="0"/>
                        <a:cs typeface="Inter" panose="02000503000000020004" pitchFamily="2" charset="0"/>
                      </a:endParaRPr>
                    </a:p>
                  </a:txBody>
                  <a:tcPr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i="0" dirty="0">
                          <a:solidFill>
                            <a:schemeClr val="tx1"/>
                          </a:solidFill>
                          <a:latin typeface="Inter" panose="02000503000000020004" pitchFamily="2" charset="0"/>
                          <a:ea typeface="Inter" panose="02000503000000020004" pitchFamily="2" charset="0"/>
                          <a:cs typeface="Inter" panose="02000503000000020004" pitchFamily="2" charset="0"/>
                        </a:rPr>
                        <a:t>Digital Ad</a:t>
                      </a:r>
                    </a:p>
                  </a:txBody>
                  <a:tcPr marL="0"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5550679"/>
                  </a:ext>
                </a:extLst>
              </a:tr>
              <a:tr h="268423">
                <a:tc>
                  <a:txBody>
                    <a:bodyPr/>
                    <a:lstStyle/>
                    <a:p>
                      <a:pPr algn="ctr"/>
                      <a:endParaRPr lang="en-US" sz="1100" b="1" i="0" dirty="0">
                        <a:solidFill>
                          <a:srgbClr val="1591D0"/>
                        </a:solidFill>
                        <a:latin typeface="Inter" panose="02000503000000020004" pitchFamily="2" charset="0"/>
                        <a:ea typeface="Inter" panose="02000503000000020004" pitchFamily="2" charset="0"/>
                        <a:cs typeface="Inter" panose="02000503000000020004" pitchFamily="2" charset="0"/>
                      </a:endParaRPr>
                    </a:p>
                  </a:txBody>
                  <a:tcPr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i="0" dirty="0">
                          <a:solidFill>
                            <a:schemeClr val="tx1"/>
                          </a:solidFill>
                          <a:latin typeface="Inter" panose="02000503000000020004" pitchFamily="2" charset="0"/>
                          <a:ea typeface="Inter" panose="02000503000000020004" pitchFamily="2" charset="0"/>
                          <a:cs typeface="Inter" panose="02000503000000020004" pitchFamily="2" charset="0"/>
                        </a:rPr>
                        <a:t>Trade Media or Publication (digital or print)</a:t>
                      </a:r>
                    </a:p>
                  </a:txBody>
                  <a:tcPr marL="0"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0128552"/>
                  </a:ext>
                </a:extLst>
              </a:tr>
              <a:tr h="268423">
                <a:tc>
                  <a:txBody>
                    <a:bodyPr/>
                    <a:lstStyle/>
                    <a:p>
                      <a:pPr algn="ctr"/>
                      <a:endParaRPr lang="en-US" sz="1100" b="1" i="0" dirty="0">
                        <a:solidFill>
                          <a:srgbClr val="1591D0"/>
                        </a:solidFill>
                        <a:latin typeface="Inter" panose="02000503000000020004" pitchFamily="2" charset="0"/>
                        <a:ea typeface="Inter" panose="02000503000000020004" pitchFamily="2" charset="0"/>
                        <a:cs typeface="Inter" panose="02000503000000020004" pitchFamily="2" charset="0"/>
                      </a:endParaRPr>
                    </a:p>
                  </a:txBody>
                  <a:tcPr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i="0" dirty="0">
                          <a:solidFill>
                            <a:schemeClr val="tx1"/>
                          </a:solidFill>
                          <a:latin typeface="Inter" panose="02000503000000020004" pitchFamily="2" charset="0"/>
                          <a:ea typeface="Inter" panose="02000503000000020004" pitchFamily="2" charset="0"/>
                          <a:cs typeface="Inter" panose="02000503000000020004" pitchFamily="2" charset="0"/>
                        </a:rPr>
                        <a:t>Newsletter or Blog</a:t>
                      </a:r>
                    </a:p>
                  </a:txBody>
                  <a:tcPr marL="0"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8086431"/>
                  </a:ext>
                </a:extLst>
              </a:tr>
              <a:tr h="268423">
                <a:tc>
                  <a:txBody>
                    <a:bodyPr/>
                    <a:lstStyle/>
                    <a:p>
                      <a:pPr algn="ctr"/>
                      <a:endParaRPr lang="en-US" sz="1100" b="1" i="0" dirty="0">
                        <a:solidFill>
                          <a:srgbClr val="1591D0"/>
                        </a:solidFill>
                        <a:latin typeface="Inter" panose="02000503000000020004" pitchFamily="2" charset="0"/>
                        <a:ea typeface="Inter" panose="02000503000000020004" pitchFamily="2" charset="0"/>
                        <a:cs typeface="Inter" panose="02000503000000020004" pitchFamily="2" charset="0"/>
                      </a:endParaRPr>
                    </a:p>
                  </a:txBody>
                  <a:tcPr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100" b="0" i="0" dirty="0">
                          <a:solidFill>
                            <a:schemeClr val="tx1"/>
                          </a:solidFill>
                          <a:latin typeface="Inter" panose="02000503000000020004" pitchFamily="2" charset="0"/>
                          <a:ea typeface="Inter" panose="02000503000000020004" pitchFamily="2" charset="0"/>
                          <a:cs typeface="Inter" panose="02000503000000020004" pitchFamily="2" charset="0"/>
                        </a:rPr>
                        <a:t>Telemarketing or Voice Mail</a:t>
                      </a:r>
                    </a:p>
                  </a:txBody>
                  <a:tcPr marL="0" marT="54000" marB="54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95094710"/>
                  </a:ext>
                </a:extLst>
              </a:tr>
            </a:tbl>
          </a:graphicData>
        </a:graphic>
      </p:graphicFrame>
      <p:pic>
        <p:nvPicPr>
          <p:cNvPr id="3" name="Picture 2" descr="ABOUT | directhitmarketing">
            <a:extLst>
              <a:ext uri="{FF2B5EF4-FFF2-40B4-BE49-F238E27FC236}">
                <a16:creationId xmlns:a16="http://schemas.microsoft.com/office/drawing/2014/main" id="{EDFFF2DD-F7B4-E926-17DA-EB83C64760D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40365" y="70224"/>
            <a:ext cx="1205790" cy="43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7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6D8DD"/>
        </a:solidFill>
        <a:effectLst/>
      </p:bgPr>
    </p:bg>
    <p:spTree>
      <p:nvGrpSpPr>
        <p:cNvPr id="1" name=""/>
        <p:cNvGrpSpPr/>
        <p:nvPr/>
      </p:nvGrpSpPr>
      <p:grpSpPr>
        <a:xfrm>
          <a:off x="0" y="0"/>
          <a:ext cx="0" cy="0"/>
          <a:chOff x="0" y="0"/>
          <a:chExt cx="0" cy="0"/>
        </a:xfrm>
      </p:grpSpPr>
      <p:pic>
        <p:nvPicPr>
          <p:cNvPr id="20" name="Picture 19" descr="A blue and white background&#10;&#10;Description automatically generated">
            <a:extLst>
              <a:ext uri="{FF2B5EF4-FFF2-40B4-BE49-F238E27FC236}">
                <a16:creationId xmlns:a16="http://schemas.microsoft.com/office/drawing/2014/main" id="{6422FF0D-1228-F192-C08F-5C1BABD618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274"/>
          <a:stretch/>
        </p:blipFill>
        <p:spPr>
          <a:xfrm rot="5400000">
            <a:off x="-1143003" y="1142999"/>
            <a:ext cx="9144000" cy="6858001"/>
          </a:xfrm>
          <a:prstGeom prst="rect">
            <a:avLst/>
          </a:prstGeom>
        </p:spPr>
      </p:pic>
      <p:pic>
        <p:nvPicPr>
          <p:cNvPr id="7" name="Picture 6">
            <a:extLst>
              <a:ext uri="{FF2B5EF4-FFF2-40B4-BE49-F238E27FC236}">
                <a16:creationId xmlns:a16="http://schemas.microsoft.com/office/drawing/2014/main" id="{449AC401-ECC3-81B2-D2F4-7FBE7BA988A9}"/>
              </a:ext>
            </a:extLst>
          </p:cNvPr>
          <p:cNvPicPr>
            <a:picLocks noChangeAspect="1"/>
          </p:cNvPicPr>
          <p:nvPr/>
        </p:nvPicPr>
        <p:blipFill>
          <a:blip r:embed="rId3" cstate="print">
            <a:alphaModFix amt="8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rot="10800000">
            <a:off x="0" y="6885547"/>
            <a:ext cx="6858000" cy="3857999"/>
          </a:xfrm>
          <a:prstGeom prst="rect">
            <a:avLst/>
          </a:prstGeom>
          <a:noFill/>
        </p:spPr>
      </p:pic>
      <p:sp>
        <p:nvSpPr>
          <p:cNvPr id="16" name="TextBox 15">
            <a:extLst>
              <a:ext uri="{FF2B5EF4-FFF2-40B4-BE49-F238E27FC236}">
                <a16:creationId xmlns:a16="http://schemas.microsoft.com/office/drawing/2014/main" id="{E97DE366-9DAD-0655-4332-71374982DBCB}"/>
              </a:ext>
            </a:extLst>
          </p:cNvPr>
          <p:cNvSpPr txBox="1"/>
          <p:nvPr/>
        </p:nvSpPr>
        <p:spPr>
          <a:xfrm>
            <a:off x="425450" y="579564"/>
            <a:ext cx="6068060" cy="7520520"/>
          </a:xfrm>
          <a:prstGeom prst="rect">
            <a:avLst/>
          </a:prstGeom>
          <a:noFill/>
        </p:spPr>
        <p:txBody>
          <a:bodyPr wrap="square">
            <a:spAutoFit/>
          </a:bodyPr>
          <a:lstStyle/>
          <a:p>
            <a:pPr marR="0" lvl="0">
              <a:lnSpc>
                <a:spcPct val="107000"/>
              </a:lnSpc>
              <a:spcBef>
                <a:spcPts val="0"/>
              </a:spcBef>
              <a:spcAft>
                <a:spcPts val="800"/>
              </a:spcAft>
              <a:tabLst>
                <a:tab pos="457200" algn="l"/>
              </a:tabLst>
            </a:pPr>
            <a:r>
              <a:rPr lang="en-US" sz="1100" b="1" dirty="0">
                <a:solidFill>
                  <a:srgbClr val="1B4F81"/>
                </a:solidFill>
                <a:effectLst/>
                <a:latin typeface="Inter Bold" panose="02000503000000020004" charset="0"/>
                <a:ea typeface="Calibri" panose="020F0502020204030204" pitchFamily="34" charset="0"/>
                <a:cs typeface="Inter Bold" panose="02000503000000020004" charset="0"/>
              </a:rPr>
              <a:t>#2</a:t>
            </a:r>
            <a:r>
              <a:rPr lang="en-US" sz="1400" b="1" dirty="0">
                <a:solidFill>
                  <a:srgbClr val="1B4F81"/>
                </a:solidFill>
                <a:effectLst/>
                <a:latin typeface="Inter Bold" panose="02000503000000020004" charset="0"/>
                <a:ea typeface="Calibri" panose="020F0502020204030204" pitchFamily="34" charset="0"/>
                <a:cs typeface="Inter Bold" panose="02000503000000020004" charset="0"/>
              </a:rPr>
              <a:t/>
            </a:r>
            <a:br>
              <a:rPr lang="en-US" sz="1400" b="1" dirty="0">
                <a:solidFill>
                  <a:srgbClr val="1B4F81"/>
                </a:solidFill>
                <a:effectLst/>
                <a:latin typeface="Inter Bold" panose="02000503000000020004" charset="0"/>
                <a:ea typeface="Calibri" panose="020F0502020204030204" pitchFamily="34" charset="0"/>
                <a:cs typeface="Inter Bold" panose="02000503000000020004" charset="0"/>
              </a:rPr>
            </a:br>
            <a:r>
              <a:rPr lang="en-US" sz="1600" b="1" dirty="0">
                <a:solidFill>
                  <a:srgbClr val="1B4F81"/>
                </a:solidFill>
                <a:effectLst/>
                <a:latin typeface="Inter Bold" panose="02000503000000020004" charset="0"/>
                <a:ea typeface="Calibri" panose="020F0502020204030204" pitchFamily="34" charset="0"/>
                <a:cs typeface="Inter Bold" panose="02000503000000020004" charset="0"/>
              </a:rPr>
              <a:t>Select one to three demographic (technically firmographic in the B-to-B world) questions that relate to your key KPI’s that are most predictive of show attendance success.</a:t>
            </a:r>
            <a:endParaRPr lang="en-US" sz="1200" b="1" dirty="0">
              <a:solidFill>
                <a:srgbClr val="1B4F81"/>
              </a:solidFill>
              <a:latin typeface="Inter Regular" panose="02000503000000020004" charset="0"/>
              <a:ea typeface="Calibri" panose="020F0502020204030204" pitchFamily="34" charset="0"/>
              <a:cs typeface="Inter Regular" panose="02000503000000020004" charset="0"/>
            </a:endParaRPr>
          </a:p>
          <a:p>
            <a:pPr marR="0" lvl="0" algn="just">
              <a:lnSpc>
                <a:spcPct val="107000"/>
              </a:lnSpc>
              <a:spcBef>
                <a:spcPts val="0"/>
              </a:spcBef>
              <a:spcAft>
                <a:spcPts val="800"/>
              </a:spcAft>
              <a:tabLst>
                <a:tab pos="457200" algn="l"/>
              </a:tabLst>
            </a:pPr>
            <a:r>
              <a:rPr lang="en-US" sz="1200" dirty="0">
                <a:effectLst/>
                <a:latin typeface="Inter Regular" panose="02000503000000020004" charset="0"/>
                <a:ea typeface="Calibri" panose="020F0502020204030204" pitchFamily="34" charset="0"/>
                <a:cs typeface="Inter Regular" panose="02000503000000020004" charset="0"/>
              </a:rPr>
              <a:t>This will vary by the marketing vertical(s) that encompasses your attendee base. The most actionable data questions for marketing messaging relate to the following data points:</a:t>
            </a:r>
          </a:p>
          <a:p>
            <a:pPr marL="228600" marR="0" lvl="0" indent="-228600" algn="just">
              <a:lnSpc>
                <a:spcPct val="107000"/>
              </a:lnSpc>
              <a:spcBef>
                <a:spcPts val="0"/>
              </a:spcBef>
              <a:spcAft>
                <a:spcPts val="800"/>
              </a:spcAft>
              <a:buFont typeface="+mj-lt"/>
              <a:buAutoNum type="alphaLcPeriod"/>
              <a:tabLst>
                <a:tab pos="457200" algn="l"/>
              </a:tabLst>
            </a:pPr>
            <a:r>
              <a:rPr lang="en-US" sz="1200" b="1" dirty="0">
                <a:effectLst/>
                <a:latin typeface="Inter" panose="02000503000000020004" pitchFamily="2" charset="0"/>
                <a:ea typeface="Inter" panose="02000503000000020004" pitchFamily="2" charset="0"/>
                <a:cs typeface="Inter" panose="02000503000000020004" pitchFamily="2" charset="0"/>
              </a:rPr>
              <a:t>Company size</a:t>
            </a:r>
            <a:r>
              <a:rPr lang="en-US" sz="1200" dirty="0">
                <a:effectLst/>
                <a:latin typeface="Inter Regular" panose="02000503000000020004" charset="0"/>
                <a:ea typeface="Calibri" panose="020F0502020204030204" pitchFamily="34" charset="0"/>
                <a:cs typeface="Inter Regular" panose="02000503000000020004" charset="0"/>
              </a:rPr>
              <a:t> - (we recommend employee size over revenue as many attendees typically do not really know real revenue amounts).</a:t>
            </a:r>
          </a:p>
          <a:p>
            <a:pPr marL="228600" indent="-228600" algn="just">
              <a:lnSpc>
                <a:spcPct val="107000"/>
              </a:lnSpc>
              <a:spcAft>
                <a:spcPts val="800"/>
              </a:spcAft>
              <a:buFont typeface="+mj-lt"/>
              <a:buAutoNum type="alphaLcPeriod"/>
              <a:tabLst>
                <a:tab pos="457200" algn="l"/>
              </a:tabLst>
            </a:pPr>
            <a:r>
              <a:rPr lang="en-US" sz="1200" b="1" dirty="0">
                <a:effectLst/>
                <a:latin typeface="Inter" panose="02000503000000020004" pitchFamily="2" charset="0"/>
                <a:ea typeface="Inter" panose="02000503000000020004" pitchFamily="2" charset="0"/>
                <a:cs typeface="Inter" panose="02000503000000020004" pitchFamily="2" charset="0"/>
              </a:rPr>
              <a:t>Job Title</a:t>
            </a:r>
            <a:r>
              <a:rPr lang="en-US" sz="1200" dirty="0">
                <a:effectLst/>
                <a:latin typeface="Inter Regular" panose="02000503000000020004" charset="0"/>
                <a:ea typeface="Calibri" panose="020F0502020204030204" pitchFamily="34" charset="0"/>
                <a:cs typeface="Inter Regular" panose="02000503000000020004" charset="0"/>
              </a:rPr>
              <a:t> - We recommend that you have a title field that the attendee completes as well as a demographic question to dial this in to logical title levels for the industries that attend your show. As an FYI we have a Title Max data solution that will classify most titles that are entered by the attendees into title levels and functional areas.</a:t>
            </a:r>
          </a:p>
          <a:p>
            <a:pPr marL="228600" indent="-228600" algn="just">
              <a:lnSpc>
                <a:spcPct val="107000"/>
              </a:lnSpc>
              <a:spcAft>
                <a:spcPts val="800"/>
              </a:spcAft>
              <a:buFont typeface="+mj-lt"/>
              <a:buAutoNum type="alphaLcPeriod"/>
              <a:tabLst>
                <a:tab pos="457200" algn="l"/>
              </a:tabLst>
            </a:pPr>
            <a:r>
              <a:rPr lang="en-US" sz="1200" b="1" dirty="0">
                <a:effectLst/>
                <a:latin typeface="Inter" panose="02000503000000020004" pitchFamily="2" charset="0"/>
                <a:ea typeface="Inter" panose="02000503000000020004" pitchFamily="2" charset="0"/>
                <a:cs typeface="Inter" panose="02000503000000020004" pitchFamily="2" charset="0"/>
              </a:rPr>
              <a:t>Purchasing Authority</a:t>
            </a:r>
            <a:r>
              <a:rPr lang="en-US" sz="1200" dirty="0">
                <a:effectLst/>
                <a:latin typeface="Inter Regular" panose="02000503000000020004" charset="0"/>
                <a:ea typeface="Calibri" panose="020F0502020204030204" pitchFamily="34" charset="0"/>
                <a:cs typeface="Inter Regular" panose="02000503000000020004" charset="0"/>
              </a:rPr>
              <a:t> - This one is a great demographic to trend out based upon the attendee’s ability as a decision maker. Ask each registrant if they can approve or recommend products or services as well as capturing the percentage that have no purchasing authority. High approval and recommendation percentages are exhibitor pleasing stats.</a:t>
            </a:r>
          </a:p>
          <a:p>
            <a:pPr marL="228600" indent="-228600" algn="just">
              <a:lnSpc>
                <a:spcPct val="107000"/>
              </a:lnSpc>
              <a:spcAft>
                <a:spcPts val="800"/>
              </a:spcAft>
              <a:buFont typeface="+mj-lt"/>
              <a:buAutoNum type="alphaLcPeriod"/>
              <a:tabLst>
                <a:tab pos="457200" algn="l"/>
              </a:tabLst>
            </a:pPr>
            <a:r>
              <a:rPr lang="en-US" sz="1200" b="1" dirty="0">
                <a:effectLst/>
                <a:latin typeface="Inter" panose="02000503000000020004" pitchFamily="2" charset="0"/>
                <a:ea typeface="Inter" panose="02000503000000020004" pitchFamily="2" charset="0"/>
                <a:cs typeface="Inter" panose="02000503000000020004" pitchFamily="2" charset="0"/>
              </a:rPr>
              <a:t>Primary Reason for Attending</a:t>
            </a:r>
            <a:r>
              <a:rPr lang="en-US" sz="1200" dirty="0">
                <a:effectLst/>
                <a:latin typeface="Inter Regular" panose="02000503000000020004" charset="0"/>
                <a:ea typeface="Calibri" panose="020F0502020204030204" pitchFamily="34" charset="0"/>
                <a:cs typeface="Inter Regular" panose="02000503000000020004" charset="0"/>
              </a:rPr>
              <a:t> - So why did you attend? Check all that apply. So why did you attend? Check all that apply.</a:t>
            </a:r>
          </a:p>
          <a:p>
            <a:pPr marL="742950" lvl="1" indent="-285750" algn="just">
              <a:lnSpc>
                <a:spcPct val="107000"/>
              </a:lnSpc>
              <a:buFont typeface="+mj-lt"/>
              <a:buAutoNum type="romanLcPeriod"/>
              <a:tabLst>
                <a:tab pos="457200" algn="l"/>
              </a:tabLst>
            </a:pPr>
            <a:r>
              <a:rPr lang="en-US" sz="1200" dirty="0">
                <a:latin typeface="Inter Regular" panose="02000503000000020004" charset="0"/>
                <a:ea typeface="Calibri" panose="020F0502020204030204" pitchFamily="34" charset="0"/>
                <a:cs typeface="Inter Regular" panose="02000503000000020004" charset="0"/>
              </a:rPr>
              <a:t>to experience new products or technologies</a:t>
            </a:r>
          </a:p>
          <a:p>
            <a:pPr marL="742950" lvl="1" indent="-285750" algn="just">
              <a:lnSpc>
                <a:spcPct val="107000"/>
              </a:lnSpc>
              <a:buFont typeface="+mj-lt"/>
              <a:buAutoNum type="romanLcPeriod"/>
              <a:tabLst>
                <a:tab pos="457200" algn="l"/>
              </a:tabLst>
            </a:pPr>
            <a:r>
              <a:rPr lang="en-US" sz="1200" dirty="0">
                <a:latin typeface="Inter Regular" panose="02000503000000020004" charset="0"/>
                <a:ea typeface="Calibri" panose="020F0502020204030204" pitchFamily="34" charset="0"/>
                <a:cs typeface="Inter Regular" panose="02000503000000020004" charset="0"/>
              </a:rPr>
              <a:t>to meet with clients</a:t>
            </a:r>
          </a:p>
          <a:p>
            <a:pPr marL="742950" lvl="1" indent="-285750" algn="just">
              <a:lnSpc>
                <a:spcPct val="107000"/>
              </a:lnSpc>
              <a:buFont typeface="+mj-lt"/>
              <a:buAutoNum type="romanLcPeriod"/>
              <a:tabLst>
                <a:tab pos="457200" algn="l"/>
              </a:tabLst>
            </a:pPr>
            <a:r>
              <a:rPr lang="en-US" sz="1200" dirty="0">
                <a:latin typeface="Inter Regular" panose="02000503000000020004" charset="0"/>
                <a:ea typeface="Calibri" panose="020F0502020204030204" pitchFamily="34" charset="0"/>
                <a:cs typeface="Inter Regular" panose="02000503000000020004" charset="0"/>
              </a:rPr>
              <a:t>to meet with key vendors</a:t>
            </a:r>
          </a:p>
          <a:p>
            <a:pPr marL="742950" lvl="1" indent="-285750" algn="just">
              <a:lnSpc>
                <a:spcPct val="107000"/>
              </a:lnSpc>
              <a:buFont typeface="+mj-lt"/>
              <a:buAutoNum type="romanLcPeriod"/>
              <a:tabLst>
                <a:tab pos="457200" algn="l"/>
              </a:tabLst>
            </a:pPr>
            <a:r>
              <a:rPr lang="en-US" sz="1200" dirty="0">
                <a:latin typeface="Inter Regular" panose="02000503000000020004" charset="0"/>
                <a:ea typeface="Calibri" panose="020F0502020204030204" pitchFamily="34" charset="0"/>
                <a:cs typeface="Inter Regular" panose="02000503000000020004" charset="0"/>
              </a:rPr>
              <a:t>to witness new industry trends</a:t>
            </a:r>
          </a:p>
          <a:p>
            <a:pPr marL="742950" lvl="1" indent="-285750" algn="just">
              <a:lnSpc>
                <a:spcPct val="107000"/>
              </a:lnSpc>
              <a:spcAft>
                <a:spcPts val="800"/>
              </a:spcAft>
              <a:buFont typeface="+mj-lt"/>
              <a:buAutoNum type="romanLcPeriod"/>
              <a:tabLst>
                <a:tab pos="457200" algn="l"/>
              </a:tabLst>
            </a:pPr>
            <a:r>
              <a:rPr lang="en-US" sz="1200" dirty="0">
                <a:latin typeface="Inter Regular" panose="02000503000000020004" charset="0"/>
                <a:ea typeface="Calibri" panose="020F0502020204030204" pitchFamily="34" charset="0"/>
                <a:cs typeface="Inter Regular" panose="02000503000000020004" charset="0"/>
              </a:rPr>
              <a:t>the venue influenced your attendance</a:t>
            </a:r>
            <a:endParaRPr lang="en-US" sz="1200" dirty="0">
              <a:effectLst/>
              <a:latin typeface="Inter Regular" panose="02000503000000020004" charset="0"/>
              <a:ea typeface="Calibri" panose="020F0502020204030204" pitchFamily="34" charset="0"/>
              <a:cs typeface="Inter Regular" panose="02000503000000020004" charset="0"/>
            </a:endParaRPr>
          </a:p>
          <a:p>
            <a:pPr marL="228600" indent="-228600" algn="just">
              <a:lnSpc>
                <a:spcPct val="107000"/>
              </a:lnSpc>
              <a:spcAft>
                <a:spcPts val="800"/>
              </a:spcAft>
              <a:buFont typeface="+mj-lt"/>
              <a:buAutoNum type="alphaLcPeriod"/>
              <a:tabLst>
                <a:tab pos="457200" algn="l"/>
              </a:tabLst>
            </a:pPr>
            <a:r>
              <a:rPr lang="en-US" sz="1200" b="1" dirty="0">
                <a:effectLst/>
                <a:latin typeface="Inter" panose="02000503000000020004" pitchFamily="2" charset="0"/>
                <a:ea typeface="Inter" panose="02000503000000020004" pitchFamily="2" charset="0"/>
                <a:cs typeface="Inter" panose="02000503000000020004" pitchFamily="2" charset="0"/>
              </a:rPr>
              <a:t>Are You a First Timer?</a:t>
            </a:r>
            <a:r>
              <a:rPr lang="en-US" sz="1200" dirty="0">
                <a:effectLst/>
                <a:latin typeface="Inter Regular" panose="02000503000000020004" charset="0"/>
                <a:ea typeface="Calibri" panose="020F0502020204030204" pitchFamily="34" charset="0"/>
                <a:cs typeface="Inter Regular" panose="02000503000000020004" charset="0"/>
              </a:rPr>
              <a:t> - This is a very important question to ask and trend. Just know that the self-reported rate typically runs lower that the data derived rate. We can help you know what your real first-timer and repeat attendee rates are.</a:t>
            </a:r>
          </a:p>
          <a:p>
            <a:pPr marL="228600" indent="-228600" algn="just">
              <a:lnSpc>
                <a:spcPct val="107000"/>
              </a:lnSpc>
              <a:spcAft>
                <a:spcPts val="800"/>
              </a:spcAft>
              <a:buFont typeface="+mj-lt"/>
              <a:buAutoNum type="alphaLcPeriod"/>
              <a:tabLst>
                <a:tab pos="457200" algn="l"/>
              </a:tabLst>
            </a:pPr>
            <a:r>
              <a:rPr lang="en-US" sz="1200" b="1" dirty="0">
                <a:effectLst/>
                <a:latin typeface="Inter" panose="02000503000000020004" pitchFamily="2" charset="0"/>
                <a:ea typeface="Inter" panose="02000503000000020004" pitchFamily="2" charset="0"/>
                <a:cs typeface="Inter" panose="02000503000000020004" pitchFamily="2" charset="0"/>
              </a:rPr>
              <a:t>Primary Business Type</a:t>
            </a:r>
            <a:r>
              <a:rPr lang="en-US" sz="1200" dirty="0">
                <a:effectLst/>
                <a:latin typeface="Inter Regular" panose="02000503000000020004" charset="0"/>
                <a:ea typeface="Calibri" panose="020F0502020204030204" pitchFamily="34" charset="0"/>
                <a:cs typeface="Inter Regular" panose="02000503000000020004" charset="0"/>
              </a:rPr>
              <a:t> - This question provides data and trending information on the key business types within the marketing verticals that attend your show.</a:t>
            </a:r>
          </a:p>
          <a:p>
            <a:pPr algn="just">
              <a:lnSpc>
                <a:spcPct val="107000"/>
              </a:lnSpc>
              <a:spcAft>
                <a:spcPts val="800"/>
              </a:spcAft>
              <a:tabLst>
                <a:tab pos="457200" algn="l"/>
              </a:tabLst>
            </a:pPr>
            <a:r>
              <a:rPr lang="en-US" sz="1200" dirty="0">
                <a:effectLst/>
                <a:latin typeface="Inter Regular" panose="02000503000000020004" charset="0"/>
                <a:ea typeface="Calibri" panose="020F0502020204030204" pitchFamily="34" charset="0"/>
                <a:cs typeface="Inter Regular" panose="02000503000000020004" charset="0"/>
              </a:rPr>
              <a:t>We know that there a number of other demographics that tradeshow organizers may ask however we have found the ones above to be the most actionable for micro segmentation, messaging and trending.</a:t>
            </a:r>
          </a:p>
        </p:txBody>
      </p:sp>
      <p:pic>
        <p:nvPicPr>
          <p:cNvPr id="3" name="Picture 2" descr="A logo of a bear&#10;&#10;Description automatically generated">
            <a:extLst>
              <a:ext uri="{FF2B5EF4-FFF2-40B4-BE49-F238E27FC236}">
                <a16:creationId xmlns:a16="http://schemas.microsoft.com/office/drawing/2014/main" id="{D55C5B3D-BE1C-A42B-5A08-DCF1CAE617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5530" y="157053"/>
            <a:ext cx="309181" cy="293150"/>
          </a:xfrm>
          <a:prstGeom prst="rect">
            <a:avLst/>
          </a:prstGeom>
        </p:spPr>
      </p:pic>
      <p:pic>
        <p:nvPicPr>
          <p:cNvPr id="6" name="Picture 5" descr="ABOUT | directhitmarketing">
            <a:extLst>
              <a:ext uri="{FF2B5EF4-FFF2-40B4-BE49-F238E27FC236}">
                <a16:creationId xmlns:a16="http://schemas.microsoft.com/office/drawing/2014/main" id="{694986A8-0513-772C-03A4-4B6AA094E2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0365" y="70224"/>
            <a:ext cx="1205790" cy="43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2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4F8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9AC401-ECC3-81B2-D2F4-7FBE7BA988A9}"/>
              </a:ext>
            </a:extLst>
          </p:cNvPr>
          <p:cNvPicPr>
            <a:picLocks noChangeAspect="1"/>
          </p:cNvPicPr>
          <p:nvPr/>
        </p:nvPicPr>
        <p:blipFill>
          <a:blip r:embed="rId2" cstate="print">
            <a:alphaModFix amt="4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0800000">
            <a:off x="0" y="6885547"/>
            <a:ext cx="6858000" cy="3857999"/>
          </a:xfrm>
          <a:prstGeom prst="rect">
            <a:avLst/>
          </a:prstGeom>
          <a:noFill/>
        </p:spPr>
      </p:pic>
      <p:sp>
        <p:nvSpPr>
          <p:cNvPr id="16" name="TextBox 15">
            <a:extLst>
              <a:ext uri="{FF2B5EF4-FFF2-40B4-BE49-F238E27FC236}">
                <a16:creationId xmlns:a16="http://schemas.microsoft.com/office/drawing/2014/main" id="{E97DE366-9DAD-0655-4332-71374982DBCB}"/>
              </a:ext>
            </a:extLst>
          </p:cNvPr>
          <p:cNvSpPr txBox="1"/>
          <p:nvPr/>
        </p:nvSpPr>
        <p:spPr>
          <a:xfrm>
            <a:off x="3266309" y="1006139"/>
            <a:ext cx="3227201" cy="5389873"/>
          </a:xfrm>
          <a:prstGeom prst="rect">
            <a:avLst/>
          </a:prstGeom>
          <a:noFill/>
        </p:spPr>
        <p:txBody>
          <a:bodyPr wrap="square">
            <a:spAutoFit/>
          </a:bodyPr>
          <a:lstStyle/>
          <a:p>
            <a:pPr marR="0" lvl="0">
              <a:lnSpc>
                <a:spcPct val="107000"/>
              </a:lnSpc>
              <a:spcBef>
                <a:spcPts val="0"/>
              </a:spcBef>
              <a:spcAft>
                <a:spcPts val="800"/>
              </a:spcAft>
              <a:tabLst>
                <a:tab pos="457200" algn="l"/>
              </a:tabLst>
            </a:pPr>
            <a:r>
              <a:rPr lang="en-US" sz="1100" b="1" dirty="0">
                <a:solidFill>
                  <a:srgbClr val="A6D8DD"/>
                </a:solidFill>
                <a:effectLst/>
                <a:latin typeface="Inter Bold" panose="02000503000000020004" charset="0"/>
                <a:ea typeface="Calibri" panose="020F0502020204030204" pitchFamily="34" charset="0"/>
                <a:cs typeface="Inter Bold" panose="02000503000000020004" charset="0"/>
              </a:rPr>
              <a:t>#3</a:t>
            </a:r>
            <a:r>
              <a:rPr lang="en-US" sz="1400" b="1" dirty="0">
                <a:solidFill>
                  <a:srgbClr val="A6D8DD"/>
                </a:solidFill>
                <a:effectLst/>
                <a:latin typeface="Inter Bold" panose="02000503000000020004" charset="0"/>
                <a:ea typeface="Calibri" panose="020F0502020204030204" pitchFamily="34" charset="0"/>
                <a:cs typeface="Inter Bold" panose="02000503000000020004" charset="0"/>
              </a:rPr>
              <a:t/>
            </a:r>
            <a:br>
              <a:rPr lang="en-US" sz="1400" b="1" dirty="0">
                <a:solidFill>
                  <a:srgbClr val="A6D8DD"/>
                </a:solidFill>
                <a:effectLst/>
                <a:latin typeface="Inter Bold" panose="02000503000000020004" charset="0"/>
                <a:ea typeface="Calibri" panose="020F0502020204030204" pitchFamily="34" charset="0"/>
                <a:cs typeface="Inter Bold" panose="02000503000000020004" charset="0"/>
              </a:rPr>
            </a:br>
            <a:r>
              <a:rPr lang="en-US" sz="1600" b="1" dirty="0">
                <a:solidFill>
                  <a:srgbClr val="A6D8DD"/>
                </a:solidFill>
                <a:effectLst/>
                <a:latin typeface="Inter Bold" panose="02000503000000020004" charset="0"/>
                <a:ea typeface="Calibri" panose="020F0502020204030204" pitchFamily="34" charset="0"/>
                <a:cs typeface="Inter Bold" panose="02000503000000020004" charset="0"/>
              </a:rPr>
              <a:t>Select one or two important industry focused questions that will provide a foot-hold for tailored messaging.</a:t>
            </a:r>
            <a:endParaRPr lang="en-US" sz="1200" b="1" dirty="0">
              <a:solidFill>
                <a:srgbClr val="A6D8DD"/>
              </a:solidFill>
              <a:latin typeface="Inter Regular" panose="02000503000000020004" charset="0"/>
              <a:ea typeface="Calibri" panose="020F0502020204030204" pitchFamily="34" charset="0"/>
              <a:cs typeface="Inter Regular" panose="02000503000000020004" charset="0"/>
            </a:endParaRPr>
          </a:p>
          <a:p>
            <a:pPr marR="0" lvl="0" algn="just">
              <a:lnSpc>
                <a:spcPct val="107000"/>
              </a:lnSpc>
              <a:spcBef>
                <a:spcPts val="0"/>
              </a:spcBef>
              <a:spcAft>
                <a:spcPts val="800"/>
              </a:spcAft>
              <a:tabLst>
                <a:tab pos="457200" algn="l"/>
              </a:tabLst>
            </a:pPr>
            <a:r>
              <a:rPr lang="en-US" sz="1200" dirty="0">
                <a:solidFill>
                  <a:schemeClr val="bg1"/>
                </a:solidFill>
                <a:effectLst/>
                <a:latin typeface="Inter Regular" panose="02000503000000020004" charset="0"/>
                <a:ea typeface="Calibri" panose="020F0502020204030204" pitchFamily="34" charset="0"/>
                <a:cs typeface="Inter Regular" panose="02000503000000020004" charset="0"/>
              </a:rPr>
              <a:t>This will vary by the marketing vertical(s) that make-up your attendee base. These specific industry questions will help you customize messages to your unique segments and will bump conversion rates. I am sure that you will find a number of these for your show. Here are a few unique examples that we have observed:</a:t>
            </a:r>
          </a:p>
          <a:p>
            <a:pPr marL="228600" marR="0" lvl="0" indent="-228600" algn="just">
              <a:lnSpc>
                <a:spcPct val="107000"/>
              </a:lnSpc>
              <a:spcBef>
                <a:spcPts val="0"/>
              </a:spcBef>
              <a:buFont typeface="+mj-lt"/>
              <a:buAutoNum type="alphaLcPeriod"/>
              <a:tabLst>
                <a:tab pos="457200" algn="l"/>
              </a:tabLst>
            </a:pPr>
            <a:r>
              <a:rPr lang="en-US" sz="1200" dirty="0">
                <a:solidFill>
                  <a:schemeClr val="bg1"/>
                </a:solidFill>
                <a:effectLst/>
                <a:latin typeface="Inter" panose="02000503000000020004" pitchFamily="2" charset="0"/>
                <a:ea typeface="Inter" panose="02000503000000020004" pitchFamily="2" charset="0"/>
                <a:cs typeface="Inter" panose="02000503000000020004" pitchFamily="2" charset="0"/>
              </a:rPr>
              <a:t>How many retail stores do you operate?</a:t>
            </a:r>
          </a:p>
          <a:p>
            <a:pPr marL="228600" marR="0" lvl="0" indent="-228600" algn="just">
              <a:lnSpc>
                <a:spcPct val="107000"/>
              </a:lnSpc>
              <a:spcBef>
                <a:spcPts val="0"/>
              </a:spcBef>
              <a:buFont typeface="+mj-lt"/>
              <a:buAutoNum type="alphaLcPeriod"/>
              <a:tabLst>
                <a:tab pos="457200" algn="l"/>
              </a:tabLst>
            </a:pPr>
            <a:r>
              <a:rPr lang="en-US" sz="1200" dirty="0">
                <a:solidFill>
                  <a:schemeClr val="bg1"/>
                </a:solidFill>
                <a:effectLst/>
                <a:latin typeface="Inter" panose="02000503000000020004" pitchFamily="2" charset="0"/>
                <a:ea typeface="Inter" panose="02000503000000020004" pitchFamily="2" charset="0"/>
                <a:cs typeface="Inter" panose="02000503000000020004" pitchFamily="2" charset="0"/>
              </a:rPr>
              <a:t>Do you sale fuel at your store?</a:t>
            </a:r>
          </a:p>
          <a:p>
            <a:pPr marL="228600" marR="0" lvl="0" indent="-228600" algn="just">
              <a:lnSpc>
                <a:spcPct val="107000"/>
              </a:lnSpc>
              <a:spcBef>
                <a:spcPts val="0"/>
              </a:spcBef>
              <a:buFont typeface="+mj-lt"/>
              <a:buAutoNum type="alphaLcPeriod"/>
              <a:tabLst>
                <a:tab pos="457200" algn="l"/>
              </a:tabLst>
            </a:pPr>
            <a:r>
              <a:rPr lang="en-US" sz="1200" dirty="0">
                <a:solidFill>
                  <a:schemeClr val="bg1"/>
                </a:solidFill>
                <a:effectLst/>
                <a:latin typeface="Inter" panose="02000503000000020004" pitchFamily="2" charset="0"/>
                <a:ea typeface="Inter" panose="02000503000000020004" pitchFamily="2" charset="0"/>
                <a:cs typeface="Inter" panose="02000503000000020004" pitchFamily="2" charset="0"/>
              </a:rPr>
              <a:t>Do you develop your own software or purchase canned software?</a:t>
            </a:r>
          </a:p>
          <a:p>
            <a:pPr marL="228600" marR="0" lvl="0" indent="-228600" algn="just">
              <a:lnSpc>
                <a:spcPct val="107000"/>
              </a:lnSpc>
              <a:spcBef>
                <a:spcPts val="0"/>
              </a:spcBef>
              <a:buFont typeface="+mj-lt"/>
              <a:buAutoNum type="alphaLcPeriod"/>
              <a:tabLst>
                <a:tab pos="457200" algn="l"/>
              </a:tabLst>
            </a:pPr>
            <a:r>
              <a:rPr lang="en-US" sz="1200" dirty="0">
                <a:solidFill>
                  <a:schemeClr val="bg1"/>
                </a:solidFill>
                <a:effectLst/>
                <a:latin typeface="Inter" panose="02000503000000020004" pitchFamily="2" charset="0"/>
                <a:ea typeface="Inter" panose="02000503000000020004" pitchFamily="2" charset="0"/>
                <a:cs typeface="Inter" panose="02000503000000020004" pitchFamily="2" charset="0"/>
              </a:rPr>
              <a:t>What e-mail deployment platform(s) do you use?</a:t>
            </a:r>
          </a:p>
          <a:p>
            <a:pPr marL="228600" marR="0" lvl="0" indent="-228600" algn="just">
              <a:lnSpc>
                <a:spcPct val="107000"/>
              </a:lnSpc>
              <a:spcBef>
                <a:spcPts val="0"/>
              </a:spcBef>
              <a:spcAft>
                <a:spcPts val="800"/>
              </a:spcAft>
              <a:buFont typeface="+mj-lt"/>
              <a:buAutoNum type="alphaLcPeriod"/>
              <a:tabLst>
                <a:tab pos="457200" algn="l"/>
              </a:tabLst>
            </a:pPr>
            <a:r>
              <a:rPr lang="en-US" sz="1200" dirty="0">
                <a:solidFill>
                  <a:schemeClr val="bg1"/>
                </a:solidFill>
                <a:effectLst/>
                <a:latin typeface="Inter" panose="02000503000000020004" pitchFamily="2" charset="0"/>
                <a:ea typeface="Inter" panose="02000503000000020004" pitchFamily="2" charset="0"/>
                <a:cs typeface="Inter" panose="02000503000000020004" pitchFamily="2" charset="0"/>
              </a:rPr>
              <a:t>Are you planning purchases within product group A, B, or C within the next 12 months?</a:t>
            </a:r>
            <a:endParaRPr lang="en-US" sz="1200" dirty="0">
              <a:solidFill>
                <a:schemeClr val="bg1"/>
              </a:solidFill>
              <a:effectLst/>
              <a:latin typeface="Inter Regular" panose="02000503000000020004" charset="0"/>
              <a:ea typeface="Calibri" panose="020F0502020204030204" pitchFamily="34" charset="0"/>
              <a:cs typeface="Inter Regular" panose="02000503000000020004" charset="0"/>
            </a:endParaRPr>
          </a:p>
          <a:p>
            <a:pPr algn="just">
              <a:lnSpc>
                <a:spcPct val="107000"/>
              </a:lnSpc>
              <a:spcAft>
                <a:spcPts val="800"/>
              </a:spcAft>
              <a:tabLst>
                <a:tab pos="457200" algn="l"/>
              </a:tabLst>
            </a:pPr>
            <a:r>
              <a:rPr lang="en-US" sz="1200" dirty="0">
                <a:solidFill>
                  <a:schemeClr val="bg1"/>
                </a:solidFill>
                <a:effectLst/>
                <a:latin typeface="Inter Regular" panose="02000503000000020004" charset="0"/>
                <a:ea typeface="Calibri" panose="020F0502020204030204" pitchFamily="34" charset="0"/>
                <a:cs typeface="Inter Regular" panose="02000503000000020004" charset="0"/>
              </a:rPr>
              <a:t>We hope this helps you ask the most data relevant questions as you prepare your online registration form for your next event. We are always available to provide guidance.</a:t>
            </a:r>
          </a:p>
        </p:txBody>
      </p:sp>
      <p:sp>
        <p:nvSpPr>
          <p:cNvPr id="3" name="TextBox 2">
            <a:extLst>
              <a:ext uri="{FF2B5EF4-FFF2-40B4-BE49-F238E27FC236}">
                <a16:creationId xmlns:a16="http://schemas.microsoft.com/office/drawing/2014/main" id="{0CC2C3F5-DA0C-E43C-4752-B3563A7F4B01}"/>
              </a:ext>
            </a:extLst>
          </p:cNvPr>
          <p:cNvSpPr txBox="1"/>
          <p:nvPr/>
        </p:nvSpPr>
        <p:spPr>
          <a:xfrm>
            <a:off x="3266308" y="7212597"/>
            <a:ext cx="3227201" cy="826701"/>
          </a:xfrm>
          <a:prstGeom prst="rect">
            <a:avLst/>
          </a:prstGeom>
          <a:noFill/>
        </p:spPr>
        <p:txBody>
          <a:bodyPr wrap="square">
            <a:spAutoFit/>
          </a:bodyPr>
          <a:lstStyle/>
          <a:p>
            <a:pPr marR="0" lvl="0" algn="just">
              <a:lnSpc>
                <a:spcPct val="107000"/>
              </a:lnSpc>
              <a:spcBef>
                <a:spcPts val="0"/>
              </a:spcBef>
              <a:spcAft>
                <a:spcPts val="800"/>
              </a:spcAft>
              <a:tabLst>
                <a:tab pos="457200" algn="l"/>
              </a:tabLst>
            </a:pPr>
            <a:r>
              <a:rPr lang="en-US" sz="900" i="1" dirty="0">
                <a:solidFill>
                  <a:srgbClr val="A6D8DD"/>
                </a:solidFill>
                <a:effectLst/>
                <a:latin typeface="Inter Regular" panose="02000503000000020004" charset="0"/>
                <a:ea typeface="Calibri" panose="020F0502020204030204" pitchFamily="34" charset="0"/>
                <a:cs typeface="Inter Regular" panose="02000503000000020004" charset="0"/>
              </a:rPr>
              <a:t>PS  We have designed and tested a “Marketing Channel Influencer” question that should be part of your online registration data. We highly recommend that this data be collected by your tradeshow and included in your post-show analysis. It is absolutely free if you email Joe or Steve.</a:t>
            </a:r>
            <a:endParaRPr lang="en-US" sz="1000" i="1" dirty="0">
              <a:solidFill>
                <a:srgbClr val="A6D8DD"/>
              </a:solidFill>
              <a:effectLst/>
              <a:latin typeface="Inter Regular" panose="02000503000000020004" charset="0"/>
              <a:ea typeface="Calibri" panose="020F0502020204030204" pitchFamily="34" charset="0"/>
              <a:cs typeface="Inter Regular" panose="02000503000000020004" charset="0"/>
            </a:endParaRPr>
          </a:p>
        </p:txBody>
      </p:sp>
      <p:pic>
        <p:nvPicPr>
          <p:cNvPr id="9" name="Picture 8" descr="A group of people walking in a room&#10;&#10;Description automatically generated">
            <a:extLst>
              <a:ext uri="{FF2B5EF4-FFF2-40B4-BE49-F238E27FC236}">
                <a16:creationId xmlns:a16="http://schemas.microsoft.com/office/drawing/2014/main" id="{5B65649C-799E-560C-31E9-1B5696CE22A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7429" r="44969"/>
          <a:stretch/>
        </p:blipFill>
        <p:spPr>
          <a:xfrm>
            <a:off x="0" y="0"/>
            <a:ext cx="2901817" cy="9144000"/>
          </a:xfrm>
          <a:prstGeom prst="rect">
            <a:avLst/>
          </a:prstGeom>
        </p:spPr>
      </p:pic>
      <p:sp>
        <p:nvSpPr>
          <p:cNvPr id="10" name="Rectangle 3">
            <a:extLst>
              <a:ext uri="{FF2B5EF4-FFF2-40B4-BE49-F238E27FC236}">
                <a16:creationId xmlns:a16="http://schemas.microsoft.com/office/drawing/2014/main" id="{6A689E76-ABA0-F281-7788-8557F6C1A590}"/>
              </a:ext>
            </a:extLst>
          </p:cNvPr>
          <p:cNvSpPr/>
          <p:nvPr/>
        </p:nvSpPr>
        <p:spPr>
          <a:xfrm>
            <a:off x="0" y="0"/>
            <a:ext cx="2901817" cy="9144000"/>
          </a:xfrm>
          <a:prstGeom prst="rect">
            <a:avLst/>
          </a:prstGeom>
          <a:solidFill>
            <a:srgbClr val="1B4F81">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pic>
        <p:nvPicPr>
          <p:cNvPr id="6" name="Picture 5" descr="A logo of a bear&#10;&#10;Description automatically generated">
            <a:extLst>
              <a:ext uri="{FF2B5EF4-FFF2-40B4-BE49-F238E27FC236}">
                <a16:creationId xmlns:a16="http://schemas.microsoft.com/office/drawing/2014/main" id="{D9EF092C-F455-B082-A8AA-36D5097A2A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5530" y="157053"/>
            <a:ext cx="309181" cy="293150"/>
          </a:xfrm>
          <a:prstGeom prst="rect">
            <a:avLst/>
          </a:prstGeom>
        </p:spPr>
      </p:pic>
      <p:pic>
        <p:nvPicPr>
          <p:cNvPr id="8" name="Picture 7" descr="ABOUT | directhitmarketing">
            <a:extLst>
              <a:ext uri="{FF2B5EF4-FFF2-40B4-BE49-F238E27FC236}">
                <a16:creationId xmlns:a16="http://schemas.microsoft.com/office/drawing/2014/main" id="{76705B00-A6BD-20D7-F3A9-6B043F41C6F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40365" y="70224"/>
            <a:ext cx="1205790" cy="43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791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D36D62-C150-93F1-816E-2C7FC5F7CB26}"/>
              </a:ext>
            </a:extLst>
          </p:cNvPr>
          <p:cNvPicPr>
            <a:picLocks noChangeAspect="1"/>
          </p:cNvPicPr>
          <p:nvPr/>
        </p:nvPicPr>
        <p:blipFill>
          <a:blip r:embed="rId2" cstate="print">
            <a:alphaModFix amt="64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0800000">
            <a:off x="0" y="6885547"/>
            <a:ext cx="6858000" cy="3857999"/>
          </a:xfrm>
          <a:prstGeom prst="rect">
            <a:avLst/>
          </a:prstGeom>
          <a:noFill/>
        </p:spPr>
      </p:pic>
      <p:sp>
        <p:nvSpPr>
          <p:cNvPr id="39" name="Rectangle 38">
            <a:extLst>
              <a:ext uri="{FF2B5EF4-FFF2-40B4-BE49-F238E27FC236}">
                <a16:creationId xmlns:a16="http://schemas.microsoft.com/office/drawing/2014/main" id="{1086A82F-8E53-B2D6-468D-AC9F951B3625}"/>
              </a:ext>
            </a:extLst>
          </p:cNvPr>
          <p:cNvSpPr/>
          <p:nvPr/>
        </p:nvSpPr>
        <p:spPr>
          <a:xfrm>
            <a:off x="2007911" y="6234125"/>
            <a:ext cx="4262895" cy="2303886"/>
          </a:xfrm>
          <a:prstGeom prst="rect">
            <a:avLst/>
          </a:prstGeom>
          <a:solidFill>
            <a:srgbClr val="1B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Rectangle 34">
            <a:extLst>
              <a:ext uri="{FF2B5EF4-FFF2-40B4-BE49-F238E27FC236}">
                <a16:creationId xmlns:a16="http://schemas.microsoft.com/office/drawing/2014/main" id="{B78C184F-2479-1B31-3AAD-2676B14EA279}"/>
              </a:ext>
            </a:extLst>
          </p:cNvPr>
          <p:cNvSpPr/>
          <p:nvPr/>
        </p:nvSpPr>
        <p:spPr>
          <a:xfrm>
            <a:off x="-9472" y="-1"/>
            <a:ext cx="1427725" cy="9144001"/>
          </a:xfrm>
          <a:prstGeom prst="rect">
            <a:avLst/>
          </a:prstGeom>
          <a:solidFill>
            <a:srgbClr val="1B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 name="Picture 1" descr="A person sitting at a table&#10;&#10;Description automatically generated">
            <a:extLst>
              <a:ext uri="{FF2B5EF4-FFF2-40B4-BE49-F238E27FC236}">
                <a16:creationId xmlns:a16="http://schemas.microsoft.com/office/drawing/2014/main" id="{0714CDC3-66B7-6626-B1B2-7B1DA8AD2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402" y="944799"/>
            <a:ext cx="1976400" cy="1976400"/>
          </a:xfrm>
          <a:prstGeom prst="rect">
            <a:avLst/>
          </a:prstGeom>
          <a:ln>
            <a:noFill/>
          </a:ln>
        </p:spPr>
      </p:pic>
      <p:sp>
        <p:nvSpPr>
          <p:cNvPr id="4" name="TextBox 3">
            <a:extLst>
              <a:ext uri="{FF2B5EF4-FFF2-40B4-BE49-F238E27FC236}">
                <a16:creationId xmlns:a16="http://schemas.microsoft.com/office/drawing/2014/main" id="{B4EB0655-5373-0EB3-ABB8-4F0374A0F04A}"/>
              </a:ext>
            </a:extLst>
          </p:cNvPr>
          <p:cNvSpPr txBox="1"/>
          <p:nvPr/>
        </p:nvSpPr>
        <p:spPr>
          <a:xfrm>
            <a:off x="2839451" y="1180469"/>
            <a:ext cx="3431356" cy="369332"/>
          </a:xfrm>
          <a:prstGeom prst="rect">
            <a:avLst/>
          </a:prstGeom>
          <a:noFill/>
        </p:spPr>
        <p:txBody>
          <a:bodyPr wrap="square">
            <a:spAutoFit/>
          </a:bodyPr>
          <a:lstStyle/>
          <a:p>
            <a:r>
              <a:rPr lang="en-US" sz="1800" b="1" dirty="0">
                <a:solidFill>
                  <a:srgbClr val="1591D0"/>
                </a:solidFill>
                <a:effectLst/>
                <a:latin typeface="Inter" panose="02000503000000020004" pitchFamily="2" charset="0"/>
                <a:ea typeface="Inter" panose="02000503000000020004" pitchFamily="2" charset="0"/>
                <a:cs typeface="Times New Roman" panose="02020603050405020304" pitchFamily="18" charset="0"/>
              </a:rPr>
              <a:t>Joe Colangelo </a:t>
            </a:r>
            <a:endParaRPr lang="en-ID" b="1" dirty="0">
              <a:solidFill>
                <a:srgbClr val="1591D0"/>
              </a:solidFill>
              <a:latin typeface="Inter" panose="02000503000000020004" pitchFamily="2" charset="0"/>
              <a:ea typeface="Inter" panose="02000503000000020004" pitchFamily="2" charset="0"/>
            </a:endParaRPr>
          </a:p>
        </p:txBody>
      </p:sp>
      <p:sp>
        <p:nvSpPr>
          <p:cNvPr id="5" name="TextBox 4">
            <a:extLst>
              <a:ext uri="{FF2B5EF4-FFF2-40B4-BE49-F238E27FC236}">
                <a16:creationId xmlns:a16="http://schemas.microsoft.com/office/drawing/2014/main" id="{2363A2F3-4C60-B64E-5A2E-55787932506A}"/>
              </a:ext>
            </a:extLst>
          </p:cNvPr>
          <p:cNvSpPr txBox="1"/>
          <p:nvPr/>
        </p:nvSpPr>
        <p:spPr>
          <a:xfrm>
            <a:off x="2839450" y="1549801"/>
            <a:ext cx="3588147" cy="276999"/>
          </a:xfrm>
          <a:prstGeom prst="rect">
            <a:avLst/>
          </a:prstGeom>
          <a:noFill/>
        </p:spPr>
        <p:txBody>
          <a:bodyPr wrap="square">
            <a:spAutoFit/>
          </a:bodyPr>
          <a:lstStyle/>
          <a:p>
            <a:r>
              <a:rPr lang="en-US" sz="1200" i="1" dirty="0">
                <a:solidFill>
                  <a:srgbClr val="4E5156"/>
                </a:solidFill>
                <a:effectLst/>
                <a:latin typeface="Inter" panose="02000503000000020004" pitchFamily="2" charset="0"/>
                <a:ea typeface="Inter" panose="02000503000000020004" pitchFamily="2" charset="0"/>
                <a:cs typeface="Times New Roman" panose="02020603050405020304" pitchFamily="18" charset="0"/>
              </a:rPr>
              <a:t>CEO and Co-Founder of Bear Analytics</a:t>
            </a:r>
            <a:endParaRPr lang="en-ID" sz="1200" i="1" dirty="0">
              <a:solidFill>
                <a:srgbClr val="4E5156"/>
              </a:solidFill>
              <a:latin typeface="Inter" panose="02000503000000020004" pitchFamily="2" charset="0"/>
              <a:ea typeface="Inter" panose="02000503000000020004" pitchFamily="2" charset="0"/>
            </a:endParaRPr>
          </a:p>
        </p:txBody>
      </p:sp>
      <p:sp>
        <p:nvSpPr>
          <p:cNvPr id="6" name="TextBox 5">
            <a:extLst>
              <a:ext uri="{FF2B5EF4-FFF2-40B4-BE49-F238E27FC236}">
                <a16:creationId xmlns:a16="http://schemas.microsoft.com/office/drawing/2014/main" id="{6B288219-615F-AF07-2925-0CE7D8A5AF0A}"/>
              </a:ext>
            </a:extLst>
          </p:cNvPr>
          <p:cNvSpPr txBox="1"/>
          <p:nvPr/>
        </p:nvSpPr>
        <p:spPr>
          <a:xfrm>
            <a:off x="2839450" y="1965858"/>
            <a:ext cx="3431356" cy="613886"/>
          </a:xfrm>
          <a:prstGeom prst="rect">
            <a:avLst/>
          </a:prstGeom>
          <a:noFill/>
        </p:spPr>
        <p:txBody>
          <a:bodyPr wrap="square">
            <a:spAutoFit/>
          </a:bodyPr>
          <a:lstStyle/>
          <a:p>
            <a:pPr>
              <a:lnSpc>
                <a:spcPct val="150000"/>
              </a:lnSpc>
            </a:pPr>
            <a:r>
              <a:rPr lang="en-US" sz="1200" dirty="0">
                <a:solidFill>
                  <a:srgbClr val="4E5156"/>
                </a:solidFill>
                <a:effectLst/>
                <a:latin typeface="Inter" panose="02000503000000020004" pitchFamily="2" charset="0"/>
                <a:ea typeface="Inter" panose="02000503000000020004" pitchFamily="2" charset="0"/>
                <a:cs typeface="Times New Roman" panose="02020603050405020304" pitchFamily="18" charset="0"/>
              </a:rPr>
              <a:t>He can be reached via email at </a:t>
            </a:r>
            <a:r>
              <a:rPr lang="en-US" sz="1200" u="sng" dirty="0">
                <a:solidFill>
                  <a:srgbClr val="1591D0"/>
                </a:solidFill>
                <a:effectLst/>
                <a:latin typeface="Inter" panose="02000503000000020004" pitchFamily="2" charset="0"/>
                <a:ea typeface="Inter" panose="02000503000000020004" pitchFamily="2" charset="0"/>
                <a:cs typeface="Times New Roman" panose="02020603050405020304" pitchFamily="18" charset="0"/>
                <a:hlinkClick r:id="rId5">
                  <a:extLst>
                    <a:ext uri="{A12FA001-AC4F-418D-AE19-62706E023703}">
                      <ahyp:hlinkClr xmlns:ahyp="http://schemas.microsoft.com/office/drawing/2018/hyperlinkcolor" xmlns="" val="tx"/>
                    </a:ext>
                  </a:extLst>
                </a:hlinkClick>
              </a:rPr>
              <a:t>joe@bearanalytics.com</a:t>
            </a:r>
            <a:endParaRPr lang="en-ID" sz="1200" dirty="0">
              <a:solidFill>
                <a:srgbClr val="1591D0"/>
              </a:solidFill>
              <a:latin typeface="Inter" panose="02000503000000020004" pitchFamily="2" charset="0"/>
              <a:ea typeface="Inter" panose="02000503000000020004" pitchFamily="2" charset="0"/>
            </a:endParaRPr>
          </a:p>
        </p:txBody>
      </p:sp>
      <p:sp>
        <p:nvSpPr>
          <p:cNvPr id="7" name="TextBox 6">
            <a:extLst>
              <a:ext uri="{FF2B5EF4-FFF2-40B4-BE49-F238E27FC236}">
                <a16:creationId xmlns:a16="http://schemas.microsoft.com/office/drawing/2014/main" id="{04073B86-059D-3562-3432-A1EC3FA82D92}"/>
              </a:ext>
            </a:extLst>
          </p:cNvPr>
          <p:cNvSpPr txBox="1"/>
          <p:nvPr/>
        </p:nvSpPr>
        <p:spPr>
          <a:xfrm>
            <a:off x="2873927" y="3518348"/>
            <a:ext cx="3431356" cy="369332"/>
          </a:xfrm>
          <a:prstGeom prst="rect">
            <a:avLst/>
          </a:prstGeom>
          <a:noFill/>
        </p:spPr>
        <p:txBody>
          <a:bodyPr wrap="square">
            <a:spAutoFit/>
          </a:bodyPr>
          <a:lstStyle/>
          <a:p>
            <a:r>
              <a:rPr lang="en-US" sz="1800" b="1" dirty="0">
                <a:solidFill>
                  <a:srgbClr val="1591D0"/>
                </a:solidFill>
                <a:effectLst/>
                <a:latin typeface="Inter" panose="02000503000000020004" pitchFamily="2" charset="0"/>
                <a:ea typeface="Inter" panose="02000503000000020004" pitchFamily="2" charset="0"/>
              </a:rPr>
              <a:t>Steve </a:t>
            </a:r>
            <a:r>
              <a:rPr lang="en-US" sz="1800" b="1" dirty="0" err="1">
                <a:solidFill>
                  <a:srgbClr val="1591D0"/>
                </a:solidFill>
                <a:effectLst/>
                <a:latin typeface="Inter" panose="02000503000000020004" pitchFamily="2" charset="0"/>
                <a:ea typeface="Inter" panose="02000503000000020004" pitchFamily="2" charset="0"/>
              </a:rPr>
              <a:t>Juedes</a:t>
            </a:r>
            <a:endParaRPr lang="en-ID" b="1" dirty="0">
              <a:solidFill>
                <a:srgbClr val="1591D0"/>
              </a:solidFill>
              <a:latin typeface="Inter" panose="02000503000000020004" pitchFamily="2" charset="0"/>
              <a:ea typeface="Inter" panose="02000503000000020004" pitchFamily="2" charset="0"/>
            </a:endParaRPr>
          </a:p>
        </p:txBody>
      </p:sp>
      <p:sp>
        <p:nvSpPr>
          <p:cNvPr id="8" name="TextBox 7">
            <a:extLst>
              <a:ext uri="{FF2B5EF4-FFF2-40B4-BE49-F238E27FC236}">
                <a16:creationId xmlns:a16="http://schemas.microsoft.com/office/drawing/2014/main" id="{14BB63BC-D583-5029-A971-D7848A069965}"/>
              </a:ext>
            </a:extLst>
          </p:cNvPr>
          <p:cNvSpPr txBox="1"/>
          <p:nvPr/>
        </p:nvSpPr>
        <p:spPr>
          <a:xfrm>
            <a:off x="2873927" y="3887680"/>
            <a:ext cx="3305900" cy="461665"/>
          </a:xfrm>
          <a:prstGeom prst="rect">
            <a:avLst/>
          </a:prstGeom>
          <a:noFill/>
        </p:spPr>
        <p:txBody>
          <a:bodyPr wrap="square">
            <a:spAutoFit/>
          </a:bodyPr>
          <a:lstStyle/>
          <a:p>
            <a:r>
              <a:rPr lang="en-US" sz="1200" i="1" dirty="0">
                <a:solidFill>
                  <a:srgbClr val="4E5156"/>
                </a:solidFill>
                <a:effectLst/>
                <a:latin typeface="Inter" panose="02000503000000020004" pitchFamily="2" charset="0"/>
                <a:ea typeface="Inter" panose="02000503000000020004" pitchFamily="2" charset="0"/>
              </a:rPr>
              <a:t>President and Founder of Direct Hit Marketing</a:t>
            </a:r>
            <a:endParaRPr lang="en-ID" sz="1200" i="1" dirty="0">
              <a:solidFill>
                <a:srgbClr val="4E5156"/>
              </a:solidFill>
              <a:latin typeface="Inter" panose="02000503000000020004" pitchFamily="2" charset="0"/>
              <a:ea typeface="Inter" panose="02000503000000020004" pitchFamily="2" charset="0"/>
            </a:endParaRPr>
          </a:p>
        </p:txBody>
      </p:sp>
      <p:sp>
        <p:nvSpPr>
          <p:cNvPr id="9" name="TextBox 8">
            <a:extLst>
              <a:ext uri="{FF2B5EF4-FFF2-40B4-BE49-F238E27FC236}">
                <a16:creationId xmlns:a16="http://schemas.microsoft.com/office/drawing/2014/main" id="{A96363B6-644C-C9A4-4CF7-452251CB62E1}"/>
              </a:ext>
            </a:extLst>
          </p:cNvPr>
          <p:cNvSpPr txBox="1"/>
          <p:nvPr/>
        </p:nvSpPr>
        <p:spPr>
          <a:xfrm>
            <a:off x="2883400" y="4574681"/>
            <a:ext cx="3387406" cy="613886"/>
          </a:xfrm>
          <a:prstGeom prst="rect">
            <a:avLst/>
          </a:prstGeom>
          <a:noFill/>
        </p:spPr>
        <p:txBody>
          <a:bodyPr wrap="square">
            <a:spAutoFit/>
          </a:bodyPr>
          <a:lstStyle/>
          <a:p>
            <a:pPr marL="0" marR="0">
              <a:lnSpc>
                <a:spcPct val="150000"/>
              </a:lnSpc>
              <a:spcBef>
                <a:spcPts val="0"/>
              </a:spcBef>
              <a:spcAft>
                <a:spcPts val="0"/>
              </a:spcAft>
            </a:pPr>
            <a:r>
              <a:rPr lang="en-US" sz="1200" dirty="0">
                <a:solidFill>
                  <a:srgbClr val="4E5156"/>
                </a:solidFill>
                <a:effectLst/>
                <a:latin typeface="Inter" panose="02000503000000020004" pitchFamily="2" charset="0"/>
                <a:ea typeface="Inter" panose="02000503000000020004" pitchFamily="2" charset="0"/>
              </a:rPr>
              <a:t>He can be reached at (303) 747-2603 or via e-mail at </a:t>
            </a:r>
            <a:r>
              <a:rPr lang="en-US" sz="1200" u="sng" dirty="0">
                <a:solidFill>
                  <a:srgbClr val="1591D0"/>
                </a:solidFill>
                <a:effectLst/>
                <a:latin typeface="Inter" panose="02000503000000020004" pitchFamily="2" charset="0"/>
                <a:ea typeface="Inter" panose="02000503000000020004" pitchFamily="2" charset="0"/>
                <a:hlinkClick r:id="rId6">
                  <a:extLst>
                    <a:ext uri="{A12FA001-AC4F-418D-AE19-62706E023703}">
                      <ahyp:hlinkClr xmlns:ahyp="http://schemas.microsoft.com/office/drawing/2018/hyperlinkcolor" xmlns="" val="tx"/>
                    </a:ext>
                  </a:extLst>
                </a:hlinkClick>
              </a:rPr>
              <a:t>stevej@directhitmarketing.com</a:t>
            </a:r>
            <a:r>
              <a:rPr lang="en-US" sz="1200" dirty="0">
                <a:solidFill>
                  <a:srgbClr val="4E5156"/>
                </a:solidFill>
                <a:effectLst/>
                <a:latin typeface="Inter" panose="02000503000000020004" pitchFamily="2" charset="0"/>
                <a:ea typeface="Inter" panose="02000503000000020004" pitchFamily="2" charset="0"/>
              </a:rPr>
              <a:t>  </a:t>
            </a:r>
          </a:p>
        </p:txBody>
      </p:sp>
      <p:pic>
        <p:nvPicPr>
          <p:cNvPr id="19" name="Picture 18" descr="Our Team | directhitmarketing">
            <a:extLst>
              <a:ext uri="{FF2B5EF4-FFF2-40B4-BE49-F238E27FC236}">
                <a16:creationId xmlns:a16="http://schemas.microsoft.com/office/drawing/2014/main" id="{9159A1B6-B58D-964B-C88E-3703E2CB8F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78" y="3390030"/>
            <a:ext cx="1978648" cy="1978648"/>
          </a:xfrm>
          <a:prstGeom prst="rect">
            <a:avLst/>
          </a:prstGeom>
          <a:ln>
            <a:noFill/>
          </a:ln>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6F1224C-4040-D801-3948-9CCF154EF4D3}"/>
              </a:ext>
            </a:extLst>
          </p:cNvPr>
          <p:cNvSpPr txBox="1"/>
          <p:nvPr/>
        </p:nvSpPr>
        <p:spPr>
          <a:xfrm>
            <a:off x="2382837" y="6598763"/>
            <a:ext cx="3513041" cy="1384995"/>
          </a:xfrm>
          <a:prstGeom prst="rect">
            <a:avLst/>
          </a:prstGeom>
          <a:noFill/>
        </p:spPr>
        <p:txBody>
          <a:bodyPr wrap="square">
            <a:spAutoFit/>
          </a:bodyPr>
          <a:lstStyle/>
          <a:p>
            <a:pPr marL="0" marR="0">
              <a:spcBef>
                <a:spcPts val="0"/>
              </a:spcBef>
              <a:spcAft>
                <a:spcPts val="0"/>
              </a:spcAft>
            </a:pPr>
            <a:r>
              <a:rPr lang="en-US" sz="1400" dirty="0">
                <a:solidFill>
                  <a:schemeClr val="bg1"/>
                </a:solidFill>
                <a:effectLst/>
                <a:latin typeface="Inter" panose="02000503000000020004" pitchFamily="2" charset="0"/>
                <a:ea typeface="Inter" panose="02000503000000020004" pitchFamily="2" charset="0"/>
              </a:rPr>
              <a:t>Find out more about Direct Hit’s data analysis services at </a:t>
            </a:r>
            <a:r>
              <a:rPr lang="en-US" sz="1400" u="sng" dirty="0">
                <a:solidFill>
                  <a:srgbClr val="A6D8DD"/>
                </a:solidFill>
                <a:effectLst/>
                <a:latin typeface="Inter" panose="02000503000000020004" pitchFamily="2" charset="0"/>
                <a:ea typeface="Inter" panose="02000503000000020004" pitchFamily="2" charset="0"/>
              </a:rPr>
              <a:t>http://</a:t>
            </a:r>
            <a:r>
              <a:rPr lang="en-US" sz="1400" u="sng" dirty="0" err="1">
                <a:solidFill>
                  <a:srgbClr val="A6D8DD"/>
                </a:solidFill>
                <a:effectLst/>
                <a:latin typeface="Inter" panose="02000503000000020004" pitchFamily="2" charset="0"/>
                <a:ea typeface="Inter" panose="02000503000000020004" pitchFamily="2" charset="0"/>
              </a:rPr>
              <a:t>www.directhitmarketing.com</a:t>
            </a:r>
            <a:r>
              <a:rPr lang="en-US" sz="1400" u="sng" dirty="0">
                <a:solidFill>
                  <a:srgbClr val="A6D8DD"/>
                </a:solidFill>
                <a:effectLst/>
                <a:latin typeface="Inter" panose="02000503000000020004" pitchFamily="2" charset="0"/>
                <a:ea typeface="Inter" panose="02000503000000020004" pitchFamily="2" charset="0"/>
              </a:rPr>
              <a:t>/data-analytics-solutions</a:t>
            </a:r>
            <a:r>
              <a:rPr lang="en-US" sz="1400" dirty="0">
                <a:solidFill>
                  <a:schemeClr val="bg1"/>
                </a:solidFill>
                <a:latin typeface="Inter" panose="02000503000000020004" pitchFamily="2" charset="0"/>
              </a:rPr>
              <a:t>.</a:t>
            </a:r>
          </a:p>
          <a:p>
            <a:r>
              <a:rPr lang="en-US" sz="1400" dirty="0">
                <a:solidFill>
                  <a:schemeClr val="bg1"/>
                </a:solidFill>
                <a:effectLst/>
                <a:latin typeface="Inter" panose="02000503000000020004" pitchFamily="2" charset="0"/>
                <a:ea typeface="Inter" panose="02000503000000020004" pitchFamily="2" charset="0"/>
              </a:rPr>
              <a:t>Learn more about the power Bear IQ at </a:t>
            </a:r>
            <a:r>
              <a:rPr lang="en-US" sz="1400" u="sng" dirty="0">
                <a:solidFill>
                  <a:srgbClr val="A6D8DD"/>
                </a:solidFill>
                <a:effectLst/>
                <a:latin typeface="Inter" panose="02000503000000020004" pitchFamily="2" charset="0"/>
                <a:ea typeface="Inter" panose="02000503000000020004" pitchFamily="2" charset="0"/>
                <a:hlinkClick r:id="rId8">
                  <a:extLst>
                    <a:ext uri="{A12FA001-AC4F-418D-AE19-62706E023703}">
                      <ahyp:hlinkClr xmlns:ahyp="http://schemas.microsoft.com/office/drawing/2018/hyperlinkcolor" xmlns="" val="tx"/>
                    </a:ext>
                  </a:extLst>
                </a:hlinkClick>
              </a:rPr>
              <a:t>www.BearAnalytics.com</a:t>
            </a:r>
            <a:r>
              <a:rPr lang="en-US" sz="1400" dirty="0">
                <a:solidFill>
                  <a:schemeClr val="bg1"/>
                </a:solidFill>
                <a:latin typeface="Inter" panose="02000503000000020004" pitchFamily="2" charset="0"/>
              </a:rPr>
              <a:t>.</a:t>
            </a:r>
          </a:p>
        </p:txBody>
      </p:sp>
      <p:pic>
        <p:nvPicPr>
          <p:cNvPr id="10" name="Picture 9" descr="A logo of a bear&#10;&#10;Description automatically generated">
            <a:extLst>
              <a:ext uri="{FF2B5EF4-FFF2-40B4-BE49-F238E27FC236}">
                <a16:creationId xmlns:a16="http://schemas.microsoft.com/office/drawing/2014/main" id="{EA51EAF4-1116-6F4F-86A2-A6040CBDD3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5530" y="157053"/>
            <a:ext cx="309181" cy="293150"/>
          </a:xfrm>
          <a:prstGeom prst="rect">
            <a:avLst/>
          </a:prstGeom>
        </p:spPr>
      </p:pic>
      <p:pic>
        <p:nvPicPr>
          <p:cNvPr id="11" name="Picture 10" descr="ABOUT | directhitmarketing">
            <a:extLst>
              <a:ext uri="{FF2B5EF4-FFF2-40B4-BE49-F238E27FC236}">
                <a16:creationId xmlns:a16="http://schemas.microsoft.com/office/drawing/2014/main" id="{02229B14-B0C6-148D-73C8-C91471D6CC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40365" y="70224"/>
            <a:ext cx="1205790" cy="43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377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920E9-BC5E-FD39-1F7C-968FC24B44BC}"/>
              </a:ext>
            </a:extLst>
          </p:cNvPr>
          <p:cNvSpPr/>
          <p:nvPr/>
        </p:nvSpPr>
        <p:spPr>
          <a:xfrm>
            <a:off x="0" y="-1938"/>
            <a:ext cx="6858000" cy="3875457"/>
          </a:xfrm>
          <a:prstGeom prst="rect">
            <a:avLst/>
          </a:prstGeom>
          <a:solidFill>
            <a:srgbClr val="1B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7" name="Rectangle 6">
            <a:extLst>
              <a:ext uri="{FF2B5EF4-FFF2-40B4-BE49-F238E27FC236}">
                <a16:creationId xmlns:a16="http://schemas.microsoft.com/office/drawing/2014/main" id="{6477D23D-BD04-3CDB-7101-0939CFF37FFB}"/>
              </a:ext>
            </a:extLst>
          </p:cNvPr>
          <p:cNvSpPr/>
          <p:nvPr/>
        </p:nvSpPr>
        <p:spPr>
          <a:xfrm>
            <a:off x="0" y="3891536"/>
            <a:ext cx="6858000" cy="141402"/>
          </a:xfrm>
          <a:prstGeom prst="rect">
            <a:avLst/>
          </a:prstGeom>
          <a:solidFill>
            <a:srgbClr val="A6D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5" name="Picture 24">
            <a:extLst>
              <a:ext uri="{FF2B5EF4-FFF2-40B4-BE49-F238E27FC236}">
                <a16:creationId xmlns:a16="http://schemas.microsoft.com/office/drawing/2014/main" id="{5F5F0982-2DA0-8408-29FA-7290F31744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395" r="7274"/>
          <a:stretch/>
        </p:blipFill>
        <p:spPr>
          <a:xfrm rot="10800000">
            <a:off x="0" y="6705648"/>
            <a:ext cx="6858000" cy="2438352"/>
          </a:xfrm>
          <a:prstGeom prst="rect">
            <a:avLst/>
          </a:prstGeom>
        </p:spPr>
      </p:pic>
      <p:sp>
        <p:nvSpPr>
          <p:cNvPr id="2" name="Title 1">
            <a:extLst>
              <a:ext uri="{FF2B5EF4-FFF2-40B4-BE49-F238E27FC236}">
                <a16:creationId xmlns:a16="http://schemas.microsoft.com/office/drawing/2014/main" id="{F9807B7E-99CB-D0EE-0CC1-777F18B31A27}"/>
              </a:ext>
            </a:extLst>
          </p:cNvPr>
          <p:cNvSpPr>
            <a:spLocks noGrp="1"/>
          </p:cNvSpPr>
          <p:nvPr>
            <p:ph type="ctrTitle"/>
          </p:nvPr>
        </p:nvSpPr>
        <p:spPr/>
        <p:txBody>
          <a:bodyPr/>
          <a:lstStyle/>
          <a:p>
            <a:r>
              <a:rPr lang="en-US" dirty="0"/>
              <a:t> </a:t>
            </a:r>
            <a:endParaRPr lang="en-ID" dirty="0"/>
          </a:p>
        </p:txBody>
      </p:sp>
      <p:sp>
        <p:nvSpPr>
          <p:cNvPr id="10" name="TextBox 9">
            <a:extLst>
              <a:ext uri="{FF2B5EF4-FFF2-40B4-BE49-F238E27FC236}">
                <a16:creationId xmlns:a16="http://schemas.microsoft.com/office/drawing/2014/main" id="{B017AC41-EA50-D067-F2EA-081CCBAAF4AE}"/>
              </a:ext>
            </a:extLst>
          </p:cNvPr>
          <p:cNvSpPr txBox="1"/>
          <p:nvPr/>
        </p:nvSpPr>
        <p:spPr>
          <a:xfrm>
            <a:off x="364029" y="1485993"/>
            <a:ext cx="5382350" cy="1569660"/>
          </a:xfrm>
          <a:prstGeom prst="rect">
            <a:avLst/>
          </a:prstGeom>
          <a:noFill/>
        </p:spPr>
        <p:txBody>
          <a:bodyPr wrap="square" rtlCol="0">
            <a:spAutoFit/>
          </a:bodyPr>
          <a:lstStyle/>
          <a:p>
            <a:r>
              <a:rPr lang="en-US" sz="3200" b="1" dirty="0">
                <a:solidFill>
                  <a:schemeClr val="bg1">
                    <a:lumMod val="95000"/>
                  </a:schemeClr>
                </a:solidFill>
                <a:latin typeface="Inter" panose="02000503000000020004" pitchFamily="2" charset="0"/>
                <a:ea typeface="Inter" panose="02000503000000020004" pitchFamily="2" charset="0"/>
                <a:cs typeface="Inter" panose="02000503000000020004" pitchFamily="2" charset="0"/>
              </a:rPr>
              <a:t>“Data Tracking for Tradeshow and Event Marketing”</a:t>
            </a:r>
            <a:endParaRPr lang="en-ID" sz="3200" b="1" dirty="0">
              <a:solidFill>
                <a:schemeClr val="bg1">
                  <a:lumMod val="95000"/>
                </a:schemeClr>
              </a:solidFill>
              <a:latin typeface="Inter" panose="02000503000000020004" pitchFamily="2" charset="0"/>
              <a:ea typeface="Inter" panose="02000503000000020004" pitchFamily="2" charset="0"/>
              <a:cs typeface="Inter" panose="02000503000000020004" pitchFamily="2" charset="0"/>
            </a:endParaRPr>
          </a:p>
        </p:txBody>
      </p:sp>
      <p:sp>
        <p:nvSpPr>
          <p:cNvPr id="21" name="TextBox 20">
            <a:extLst>
              <a:ext uri="{FF2B5EF4-FFF2-40B4-BE49-F238E27FC236}">
                <a16:creationId xmlns:a16="http://schemas.microsoft.com/office/drawing/2014/main" id="{D0952F0B-9B36-362C-2204-CD76C1CC3619}"/>
              </a:ext>
            </a:extLst>
          </p:cNvPr>
          <p:cNvSpPr txBox="1"/>
          <p:nvPr/>
        </p:nvSpPr>
        <p:spPr>
          <a:xfrm>
            <a:off x="269150" y="8412157"/>
            <a:ext cx="1954742" cy="338554"/>
          </a:xfrm>
          <a:prstGeom prst="rect">
            <a:avLst/>
          </a:prstGeom>
          <a:noFill/>
        </p:spPr>
        <p:txBody>
          <a:bodyPr wrap="square" rtlCol="0">
            <a:spAutoFit/>
          </a:bodyPr>
          <a:lstStyle/>
          <a:p>
            <a:r>
              <a:rPr lang="en-US" sz="1600" dirty="0">
                <a:solidFill>
                  <a:schemeClr val="bg1"/>
                </a:solidFill>
                <a:latin typeface="Inter" panose="02000503000000020004" pitchFamily="2" charset="0"/>
                <a:ea typeface="Inter" panose="02000503000000020004" pitchFamily="2" charset="0"/>
              </a:rPr>
              <a:t>SEPTEMBER 2023</a:t>
            </a:r>
            <a:endParaRPr lang="en-ID" sz="1600" dirty="0">
              <a:solidFill>
                <a:schemeClr val="bg1"/>
              </a:solidFill>
              <a:latin typeface="Inter" panose="02000503000000020004" pitchFamily="2" charset="0"/>
              <a:ea typeface="Inter" panose="02000503000000020004" pitchFamily="2" charset="0"/>
            </a:endParaRPr>
          </a:p>
        </p:txBody>
      </p:sp>
      <p:sp>
        <p:nvSpPr>
          <p:cNvPr id="3" name="TextBox 2">
            <a:extLst>
              <a:ext uri="{FF2B5EF4-FFF2-40B4-BE49-F238E27FC236}">
                <a16:creationId xmlns:a16="http://schemas.microsoft.com/office/drawing/2014/main" id="{AE65E495-7B44-D021-4ACD-438271F29393}"/>
              </a:ext>
            </a:extLst>
          </p:cNvPr>
          <p:cNvSpPr txBox="1"/>
          <p:nvPr/>
        </p:nvSpPr>
        <p:spPr>
          <a:xfrm>
            <a:off x="364029" y="617337"/>
            <a:ext cx="5829300" cy="584775"/>
          </a:xfrm>
          <a:prstGeom prst="rect">
            <a:avLst/>
          </a:prstGeom>
          <a:noFill/>
        </p:spPr>
        <p:txBody>
          <a:bodyPr wrap="square" rtlCol="0">
            <a:spAutoFit/>
          </a:bodyPr>
          <a:lstStyle/>
          <a:p>
            <a:r>
              <a:rPr lang="en-US" sz="3200" dirty="0">
                <a:solidFill>
                  <a:schemeClr val="bg1">
                    <a:lumMod val="95000"/>
                  </a:schemeClr>
                </a:solidFill>
                <a:latin typeface="Inter" panose="02000503000000020004" pitchFamily="2" charset="0"/>
                <a:ea typeface="Inter" panose="02000503000000020004" pitchFamily="2" charset="0"/>
                <a:cs typeface="Inter" panose="02000503000000020004" pitchFamily="2" charset="0"/>
              </a:rPr>
              <a:t>Thank you for reading </a:t>
            </a:r>
            <a:endParaRPr lang="en-ID" sz="3200" dirty="0">
              <a:solidFill>
                <a:schemeClr val="bg1">
                  <a:lumMod val="95000"/>
                </a:schemeClr>
              </a:solidFill>
              <a:latin typeface="Inter" panose="02000503000000020004" pitchFamily="2" charset="0"/>
              <a:ea typeface="Inter" panose="02000503000000020004" pitchFamily="2" charset="0"/>
              <a:cs typeface="Inter" panose="02000503000000020004" pitchFamily="2" charset="0"/>
            </a:endParaRPr>
          </a:p>
        </p:txBody>
      </p:sp>
      <p:grpSp>
        <p:nvGrpSpPr>
          <p:cNvPr id="12" name="Group 11">
            <a:extLst>
              <a:ext uri="{FF2B5EF4-FFF2-40B4-BE49-F238E27FC236}">
                <a16:creationId xmlns:a16="http://schemas.microsoft.com/office/drawing/2014/main" id="{076F3890-BC80-07DE-38A9-FB8213F104A0}"/>
              </a:ext>
            </a:extLst>
          </p:cNvPr>
          <p:cNvGrpSpPr/>
          <p:nvPr/>
        </p:nvGrpSpPr>
        <p:grpSpPr>
          <a:xfrm>
            <a:off x="5040207" y="8559189"/>
            <a:ext cx="1674504" cy="430121"/>
            <a:chOff x="5040207" y="70225"/>
            <a:chExt cx="1674504" cy="430121"/>
          </a:xfrm>
        </p:grpSpPr>
        <p:pic>
          <p:nvPicPr>
            <p:cNvPr id="18" name="Picture 17" descr="A logo of a bear&#10;&#10;Description automatically generated">
              <a:extLst>
                <a:ext uri="{FF2B5EF4-FFF2-40B4-BE49-F238E27FC236}">
                  <a16:creationId xmlns:a16="http://schemas.microsoft.com/office/drawing/2014/main" id="{A3246CE3-8FAB-23C5-9AD0-D5DD12A157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5530" y="157053"/>
              <a:ext cx="309181" cy="293150"/>
            </a:xfrm>
            <a:prstGeom prst="rect">
              <a:avLst/>
            </a:prstGeom>
          </p:spPr>
        </p:pic>
        <p:pic>
          <p:nvPicPr>
            <p:cNvPr id="19" name="Picture 18" descr="A red and white target with black text&#10;&#10;Description automatically generated">
              <a:extLst>
                <a:ext uri="{FF2B5EF4-FFF2-40B4-BE49-F238E27FC236}">
                  <a16:creationId xmlns:a16="http://schemas.microsoft.com/office/drawing/2014/main" id="{304E5679-4712-FAB5-2B6F-0E3B80D396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0207" y="70225"/>
              <a:ext cx="1205948" cy="430121"/>
            </a:xfrm>
            <a:prstGeom prst="rect">
              <a:avLst/>
            </a:prstGeom>
          </p:spPr>
        </p:pic>
      </p:grpSp>
      <p:pic>
        <p:nvPicPr>
          <p:cNvPr id="23" name="Picture 22" descr="A group of people standing in a room&#10;&#10;Description automatically generated">
            <a:extLst>
              <a:ext uri="{FF2B5EF4-FFF2-40B4-BE49-F238E27FC236}">
                <a16:creationId xmlns:a16="http://schemas.microsoft.com/office/drawing/2014/main" id="{B8205CA4-DC4E-382F-3188-13C50172C9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204" r="47584"/>
          <a:stretch/>
        </p:blipFill>
        <p:spPr>
          <a:xfrm>
            <a:off x="3429000" y="3479643"/>
            <a:ext cx="3429000" cy="6079735"/>
          </a:xfrm>
          <a:prstGeom prst="rect">
            <a:avLst/>
          </a:prstGeom>
        </p:spPr>
      </p:pic>
      <p:grpSp>
        <p:nvGrpSpPr>
          <p:cNvPr id="24" name="Group 23">
            <a:extLst>
              <a:ext uri="{FF2B5EF4-FFF2-40B4-BE49-F238E27FC236}">
                <a16:creationId xmlns:a16="http://schemas.microsoft.com/office/drawing/2014/main" id="{963B8EF0-7404-5A92-7238-2FC3E2E85A0D}"/>
              </a:ext>
            </a:extLst>
          </p:cNvPr>
          <p:cNvGrpSpPr/>
          <p:nvPr/>
        </p:nvGrpSpPr>
        <p:grpSpPr>
          <a:xfrm>
            <a:off x="183591" y="8535550"/>
            <a:ext cx="1674504" cy="430121"/>
            <a:chOff x="5040207" y="70225"/>
            <a:chExt cx="1674504" cy="430121"/>
          </a:xfrm>
        </p:grpSpPr>
        <p:pic>
          <p:nvPicPr>
            <p:cNvPr id="26" name="Picture 25" descr="A logo of a bear&#10;&#10;Description automatically generated">
              <a:extLst>
                <a:ext uri="{FF2B5EF4-FFF2-40B4-BE49-F238E27FC236}">
                  <a16:creationId xmlns:a16="http://schemas.microsoft.com/office/drawing/2014/main" id="{8F39CDFB-7985-7754-59EB-84A8EA754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5530" y="157053"/>
              <a:ext cx="309181" cy="293150"/>
            </a:xfrm>
            <a:prstGeom prst="rect">
              <a:avLst/>
            </a:prstGeom>
          </p:spPr>
        </p:pic>
        <p:pic>
          <p:nvPicPr>
            <p:cNvPr id="27" name="Picture 26" descr="A red and white target with black text&#10;&#10;Description automatically generated">
              <a:extLst>
                <a:ext uri="{FF2B5EF4-FFF2-40B4-BE49-F238E27FC236}">
                  <a16:creationId xmlns:a16="http://schemas.microsoft.com/office/drawing/2014/main" id="{7282C3F0-C0E9-B55F-EE21-C256D2535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0207" y="70225"/>
              <a:ext cx="1205948" cy="430121"/>
            </a:xfrm>
            <a:prstGeom prst="rect">
              <a:avLst/>
            </a:prstGeom>
          </p:spPr>
        </p:pic>
      </p:grpSp>
    </p:spTree>
    <p:extLst>
      <p:ext uri="{BB962C8B-B14F-4D97-AF65-F5344CB8AC3E}">
        <p14:creationId xmlns:p14="http://schemas.microsoft.com/office/powerpoint/2010/main" val="11763586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155</TotalTime>
  <Words>1159</Words>
  <Application>Microsoft Office PowerPoint</Application>
  <PresentationFormat>Letter Paper (8.5x11 in)</PresentationFormat>
  <Paragraphs>71</Paragraphs>
  <Slides>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Arial</vt:lpstr>
      <vt:lpstr>Calibri</vt:lpstr>
      <vt:lpstr>Calibri Light</vt:lpstr>
      <vt:lpstr>Inter</vt:lpstr>
      <vt:lpstr>Inter Bold</vt:lpstr>
      <vt:lpstr>Inter Light</vt:lpstr>
      <vt:lpstr>Inter Medium</vt:lpstr>
      <vt:lpstr>Inter Regular</vt:lpstr>
      <vt:lpstr>Times New Roman</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Eunice</dc:creator>
  <cp:lastModifiedBy>Steve Juedes</cp:lastModifiedBy>
  <cp:revision>72</cp:revision>
  <dcterms:created xsi:type="dcterms:W3CDTF">2023-11-27T08:41:18Z</dcterms:created>
  <dcterms:modified xsi:type="dcterms:W3CDTF">2024-07-26T13:20:04Z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1033-5.6.0.8082</vt:lpwstr>
  </property>
</Properties>
</file>